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4" r:id="rId1"/>
    <p:sldMasterId id="2147484201" r:id="rId2"/>
  </p:sldMasterIdLst>
  <p:notesMasterIdLst>
    <p:notesMasterId r:id="rId22"/>
  </p:notesMasterIdLst>
  <p:sldIdLst>
    <p:sldId id="260" r:id="rId3"/>
    <p:sldId id="286" r:id="rId4"/>
    <p:sldId id="276" r:id="rId5"/>
    <p:sldId id="266" r:id="rId6"/>
    <p:sldId id="287" r:id="rId7"/>
    <p:sldId id="288" r:id="rId8"/>
    <p:sldId id="277" r:id="rId9"/>
    <p:sldId id="278" r:id="rId10"/>
    <p:sldId id="279" r:id="rId11"/>
    <p:sldId id="289" r:id="rId12"/>
    <p:sldId id="274" r:id="rId13"/>
    <p:sldId id="280" r:id="rId14"/>
    <p:sldId id="281" r:id="rId15"/>
    <p:sldId id="275" r:id="rId16"/>
    <p:sldId id="282" r:id="rId17"/>
    <p:sldId id="283" r:id="rId18"/>
    <p:sldId id="284" r:id="rId19"/>
    <p:sldId id="285" r:id="rId20"/>
    <p:sldId id="2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Power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5928"/>
    <a:srgbClr val="4D4D4D"/>
    <a:srgbClr val="A7C5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32" autoAdjust="0"/>
  </p:normalViewPr>
  <p:slideViewPr>
    <p:cSldViewPr snapToGrid="0" snapToObjects="1">
      <p:cViewPr>
        <p:scale>
          <a:sx n="85" d="100"/>
          <a:sy n="85" d="100"/>
        </p:scale>
        <p:origin x="-1368" y="-6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5-11T12:00:19.844" idx="1">
    <p:pos x="1685" y="3351"/>
    <p:text>do we want to use the term "behaviorist"?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1B1883-685D-8D41-8248-01C27929FB0B}" type="datetimeFigureOut">
              <a:rPr lang="en-US" smtClean="0"/>
              <a:t>6/12/17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77B76E-EB9E-1B4E-AB9C-0CA281EAC3C9}" type="slidenum">
              <a:rPr lang="en-US" smtClean="0"/>
              <a:t>‹#›</a:t>
            </a:fld>
            <a:endParaRPr lang="en-US"/>
          </a:p>
        </p:txBody>
      </p:sp>
    </p:spTree>
    <p:extLst>
      <p:ext uri="{BB962C8B-B14F-4D97-AF65-F5344CB8AC3E}">
        <p14:creationId xmlns:p14="http://schemas.microsoft.com/office/powerpoint/2010/main" val="23281400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traditional thought process at shelters for incoming ill/injured animals is to </a:t>
            </a:r>
            <a:endParaRPr lang="en-US" dirty="0"/>
          </a:p>
        </p:txBody>
      </p:sp>
      <p:sp>
        <p:nvSpPr>
          <p:cNvPr id="4" name="Slide Number Placeholder 3"/>
          <p:cNvSpPr>
            <a:spLocks noGrp="1"/>
          </p:cNvSpPr>
          <p:nvPr>
            <p:ph type="sldNum" sz="quarter" idx="10"/>
          </p:nvPr>
        </p:nvSpPr>
        <p:spPr/>
        <p:txBody>
          <a:bodyPr/>
          <a:lstStyle/>
          <a:p>
            <a:fld id="{6A77B76E-EB9E-1B4E-AB9C-0CA281EAC3C9}" type="slidenum">
              <a:rPr lang="en-US" smtClean="0"/>
              <a:t>3</a:t>
            </a:fld>
            <a:endParaRPr lang="en-US"/>
          </a:p>
        </p:txBody>
      </p:sp>
    </p:spTree>
    <p:extLst>
      <p:ext uri="{BB962C8B-B14F-4D97-AF65-F5344CB8AC3E}">
        <p14:creationId xmlns:p14="http://schemas.microsoft.com/office/powerpoint/2010/main" val="79157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77B76E-EB9E-1B4E-AB9C-0CA281EAC3C9}" type="slidenum">
              <a:rPr lang="en-US" smtClean="0"/>
              <a:t>4</a:t>
            </a:fld>
            <a:endParaRPr lang="en-US"/>
          </a:p>
        </p:txBody>
      </p:sp>
    </p:spTree>
    <p:extLst>
      <p:ext uri="{BB962C8B-B14F-4D97-AF65-F5344CB8AC3E}">
        <p14:creationId xmlns:p14="http://schemas.microsoft.com/office/powerpoint/2010/main" val="4142081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77B76E-EB9E-1B4E-AB9C-0CA281EAC3C9}" type="slidenum">
              <a:rPr lang="en-US" smtClean="0"/>
              <a:t>11</a:t>
            </a:fld>
            <a:endParaRPr lang="en-US"/>
          </a:p>
        </p:txBody>
      </p:sp>
    </p:spTree>
    <p:extLst>
      <p:ext uri="{BB962C8B-B14F-4D97-AF65-F5344CB8AC3E}">
        <p14:creationId xmlns:p14="http://schemas.microsoft.com/office/powerpoint/2010/main" val="4142081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77B76E-EB9E-1B4E-AB9C-0CA281EAC3C9}" type="slidenum">
              <a:rPr lang="en-US" smtClean="0"/>
              <a:t>13</a:t>
            </a:fld>
            <a:endParaRPr lang="en-US"/>
          </a:p>
        </p:txBody>
      </p:sp>
    </p:spTree>
    <p:extLst>
      <p:ext uri="{BB962C8B-B14F-4D97-AF65-F5344CB8AC3E}">
        <p14:creationId xmlns:p14="http://schemas.microsoft.com/office/powerpoint/2010/main" val="659172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Meaning we will euthanize for poor</a:t>
            </a:r>
            <a:r>
              <a:rPr lang="en-US" baseline="0" dirty="0" smtClean="0"/>
              <a:t> QOL with no hope for rehab</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77B76E-EB9E-1B4E-AB9C-0CA281EAC3C9}" type="slidenum">
              <a:rPr lang="en-US" smtClean="0"/>
              <a:t>14</a:t>
            </a:fld>
            <a:endParaRPr lang="en-US"/>
          </a:p>
        </p:txBody>
      </p:sp>
    </p:spTree>
    <p:extLst>
      <p:ext uri="{BB962C8B-B14F-4D97-AF65-F5344CB8AC3E}">
        <p14:creationId xmlns:p14="http://schemas.microsoft.com/office/powerpoint/2010/main" val="4142081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77B76E-EB9E-1B4E-AB9C-0CA281EAC3C9}" type="slidenum">
              <a:rPr lang="en-US" smtClean="0"/>
              <a:t>15</a:t>
            </a:fld>
            <a:endParaRPr lang="en-US"/>
          </a:p>
        </p:txBody>
      </p:sp>
    </p:spTree>
    <p:extLst>
      <p:ext uri="{BB962C8B-B14F-4D97-AF65-F5344CB8AC3E}">
        <p14:creationId xmlns:p14="http://schemas.microsoft.com/office/powerpoint/2010/main" val="414208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77B76E-EB9E-1B4E-AB9C-0CA281EAC3C9}" type="slidenum">
              <a:rPr lang="en-US" smtClean="0"/>
              <a:t>16</a:t>
            </a:fld>
            <a:endParaRPr lang="en-US"/>
          </a:p>
        </p:txBody>
      </p:sp>
    </p:spTree>
    <p:extLst>
      <p:ext uri="{BB962C8B-B14F-4D97-AF65-F5344CB8AC3E}">
        <p14:creationId xmlns:p14="http://schemas.microsoft.com/office/powerpoint/2010/main" val="414208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77B76E-EB9E-1B4E-AB9C-0CA281EAC3C9}" type="slidenum">
              <a:rPr lang="en-US" smtClean="0"/>
              <a:t>17</a:t>
            </a:fld>
            <a:endParaRPr lang="en-US"/>
          </a:p>
        </p:txBody>
      </p:sp>
    </p:spTree>
    <p:extLst>
      <p:ext uri="{BB962C8B-B14F-4D97-AF65-F5344CB8AC3E}">
        <p14:creationId xmlns:p14="http://schemas.microsoft.com/office/powerpoint/2010/main" val="4142081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77B76E-EB9E-1B4E-AB9C-0CA281EAC3C9}" type="slidenum">
              <a:rPr lang="en-US" smtClean="0"/>
              <a:t>18</a:t>
            </a:fld>
            <a:endParaRPr lang="en-US"/>
          </a:p>
        </p:txBody>
      </p:sp>
    </p:spTree>
    <p:extLst>
      <p:ext uri="{BB962C8B-B14F-4D97-AF65-F5344CB8AC3E}">
        <p14:creationId xmlns:p14="http://schemas.microsoft.com/office/powerpoint/2010/main" val="4142081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84163" y="444728"/>
            <a:ext cx="8574087" cy="1468437"/>
          </a:xfrm>
          <a:prstGeom prst="rect">
            <a:avLst/>
          </a:prstGeom>
          <a:solidFill>
            <a:srgbClr val="4D4D4D"/>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userDrawn="1"/>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American Typewriter"/>
                <a:ea typeface="+mj-ea"/>
                <a:cs typeface="American Typewriter"/>
              </a:defRPr>
            </a:lvl1pPr>
          </a:lstStyle>
          <a:p>
            <a:r>
              <a:rPr lang="en-US" dirty="0" smtClean="0"/>
              <a:t>Click to edit Master title style</a:t>
            </a:r>
            <a:endParaRPr dirty="0"/>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600" kern="1200">
                <a:solidFill>
                  <a:schemeClr val="bg1"/>
                </a:solidFill>
                <a:latin typeface="Verdana"/>
                <a:ea typeface="+mn-e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6" name="Group 15"/>
          <p:cNvGrpSpPr/>
          <p:nvPr userDrawn="1"/>
        </p:nvGrpSpPr>
        <p:grpSpPr>
          <a:xfrm>
            <a:off x="8310573" y="559535"/>
            <a:ext cx="465346" cy="499019"/>
            <a:chOff x="4527190" y="661526"/>
            <a:chExt cx="2080223" cy="2230750"/>
          </a:xfrm>
        </p:grpSpPr>
        <p:sp>
          <p:nvSpPr>
            <p:cNvPr id="17" name="Oval 16"/>
            <p:cNvSpPr/>
            <p:nvPr/>
          </p:nvSpPr>
          <p:spPr>
            <a:xfrm>
              <a:off x="4527190" y="1429236"/>
              <a:ext cx="1515890" cy="146304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8" name="Oval 17"/>
            <p:cNvSpPr/>
            <p:nvPr/>
          </p:nvSpPr>
          <p:spPr>
            <a:xfrm rot="2303443">
              <a:off x="6245651" y="167114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9" name="Oval 18"/>
            <p:cNvSpPr/>
            <p:nvPr/>
          </p:nvSpPr>
          <p:spPr>
            <a:xfrm rot="2303443">
              <a:off x="6057526" y="1024705"/>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20" name="Oval 19"/>
            <p:cNvSpPr/>
            <p:nvPr/>
          </p:nvSpPr>
          <p:spPr>
            <a:xfrm rot="2303443">
              <a:off x="5622812" y="66152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21" name="Oval 20"/>
            <p:cNvSpPr/>
            <p:nvPr/>
          </p:nvSpPr>
          <p:spPr>
            <a:xfrm rot="2303443">
              <a:off x="4941762" y="661526"/>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p:cNvSpPr/>
          <p:nvPr/>
        </p:nvSpPr>
        <p:spPr>
          <a:xfrm>
            <a:off x="1" y="455773"/>
            <a:ext cx="9214420" cy="1133949"/>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1F4F1C05-9793-F145-ADE6-4386027ADA95}" type="slidenum">
              <a:rPr lang="en-US" smtClean="0"/>
              <a:t>‹#›</a:t>
            </a:fld>
            <a:endParaRPr lang="en-US"/>
          </a:p>
        </p:txBody>
      </p:sp>
      <p:grpSp>
        <p:nvGrpSpPr>
          <p:cNvPr id="11" name="Group 10"/>
          <p:cNvGrpSpPr/>
          <p:nvPr userDrawn="1"/>
        </p:nvGrpSpPr>
        <p:grpSpPr>
          <a:xfrm>
            <a:off x="0" y="1577847"/>
            <a:ext cx="9144000" cy="137411"/>
            <a:chOff x="0" y="1577847"/>
            <a:chExt cx="9144000" cy="137411"/>
          </a:xfrm>
        </p:grpSpPr>
        <p:sp>
          <p:nvSpPr>
            <p:cNvPr id="12" name="Rectangle 11"/>
            <p:cNvSpPr/>
            <p:nvPr/>
          </p:nvSpPr>
          <p:spPr>
            <a:xfrm>
              <a:off x="0" y="1577847"/>
              <a:ext cx="1884363"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517136"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894310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solidFill>
            <a:srgbClr val="4D4D4D">
              <a:alpha val="0"/>
            </a:srgbClr>
          </a:solidFill>
        </p:spPr>
        <p:txBody>
          <a:bodyPr/>
          <a:lstStyle>
            <a:lvl1pPr algn="l">
              <a:defRPr/>
            </a:lvl1pPr>
          </a:lstStyle>
          <a:p>
            <a:r>
              <a:rPr lang="en-US" dirty="0" smtClean="0"/>
              <a:t>Click to edit Master title style</a:t>
            </a:r>
            <a:endParaRPr dirty="0"/>
          </a:p>
        </p:txBody>
      </p:sp>
      <p:sp>
        <p:nvSpPr>
          <p:cNvPr id="5" name="Slide Number Placeholder 4"/>
          <p:cNvSpPr>
            <a:spLocks noGrp="1"/>
          </p:cNvSpPr>
          <p:nvPr>
            <p:ph type="sldNum" sz="quarter" idx="12"/>
          </p:nvPr>
        </p:nvSpPr>
        <p:spPr/>
        <p:txBody>
          <a:bodyPr/>
          <a:lstStyle/>
          <a:p>
            <a:fld id="{1F4F1C05-9793-F145-ADE6-4386027ADA95}" type="slidenum">
              <a:rPr lang="en-US" smtClean="0"/>
              <a:t>‹#›</a:t>
            </a:fld>
            <a:endParaRPr lang="en-US"/>
          </a:p>
        </p:txBody>
      </p:sp>
      <p:grpSp>
        <p:nvGrpSpPr>
          <p:cNvPr id="11" name="Group 10"/>
          <p:cNvGrpSpPr/>
          <p:nvPr userDrawn="1"/>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9" name="Group 8"/>
          <p:cNvGrpSpPr/>
          <p:nvPr userDrawn="1"/>
        </p:nvGrpSpPr>
        <p:grpSpPr>
          <a:xfrm>
            <a:off x="8316232" y="559536"/>
            <a:ext cx="465346" cy="499019"/>
            <a:chOff x="4527190" y="661526"/>
            <a:chExt cx="2080223" cy="2230750"/>
          </a:xfrm>
        </p:grpSpPr>
        <p:sp>
          <p:nvSpPr>
            <p:cNvPr id="10" name="Oval 9"/>
            <p:cNvSpPr/>
            <p:nvPr/>
          </p:nvSpPr>
          <p:spPr>
            <a:xfrm>
              <a:off x="4527190" y="1429236"/>
              <a:ext cx="1515890" cy="146304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5" name="Oval 14"/>
            <p:cNvSpPr/>
            <p:nvPr/>
          </p:nvSpPr>
          <p:spPr>
            <a:xfrm rot="2303443">
              <a:off x="6245651" y="167114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6" name="Oval 15"/>
            <p:cNvSpPr/>
            <p:nvPr/>
          </p:nvSpPr>
          <p:spPr>
            <a:xfrm rot="2303443">
              <a:off x="6057526" y="1024705"/>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7" name="Oval 16"/>
            <p:cNvSpPr/>
            <p:nvPr/>
          </p:nvSpPr>
          <p:spPr>
            <a:xfrm rot="2303443">
              <a:off x="5622812" y="66152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8" name="Oval 17"/>
            <p:cNvSpPr/>
            <p:nvPr/>
          </p:nvSpPr>
          <p:spPr>
            <a:xfrm rot="2303443">
              <a:off x="4941762" y="661526"/>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grpSp>
    </p:spTree>
    <p:extLst>
      <p:ext uri="{BB962C8B-B14F-4D97-AF65-F5344CB8AC3E}">
        <p14:creationId xmlns:p14="http://schemas.microsoft.com/office/powerpoint/2010/main" val="382183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6" name="Rectangle 5"/>
          <p:cNvSpPr/>
          <p:nvPr/>
        </p:nvSpPr>
        <p:spPr>
          <a:xfrm>
            <a:off x="0" y="455773"/>
            <a:ext cx="9223969" cy="1133949"/>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solidFill>
            <a:srgbClr val="4D4D4D">
              <a:alpha val="0"/>
            </a:srgbClr>
          </a:solidFill>
        </p:spPr>
        <p:txBody>
          <a:bodyPr/>
          <a:lstStyle>
            <a:lvl1pPr algn="l">
              <a:defRPr/>
            </a:lvl1pPr>
          </a:lstStyle>
          <a:p>
            <a:r>
              <a:rPr lang="en-US" dirty="0" smtClean="0"/>
              <a:t>Click to edit Master title style</a:t>
            </a:r>
            <a:endParaRPr dirty="0"/>
          </a:p>
        </p:txBody>
      </p:sp>
      <p:sp>
        <p:nvSpPr>
          <p:cNvPr id="5" name="Slide Number Placeholder 4"/>
          <p:cNvSpPr>
            <a:spLocks noGrp="1"/>
          </p:cNvSpPr>
          <p:nvPr>
            <p:ph type="sldNum" sz="quarter" idx="12"/>
          </p:nvPr>
        </p:nvSpPr>
        <p:spPr/>
        <p:txBody>
          <a:bodyPr/>
          <a:lstStyle/>
          <a:p>
            <a:fld id="{1F4F1C05-9793-F145-ADE6-4386027ADA95}" type="slidenum">
              <a:rPr lang="en-US" smtClean="0"/>
              <a:t>‹#›</a:t>
            </a:fld>
            <a:endParaRPr lang="en-US"/>
          </a:p>
        </p:txBody>
      </p:sp>
      <p:grpSp>
        <p:nvGrpSpPr>
          <p:cNvPr id="11" name="Group 10"/>
          <p:cNvGrpSpPr/>
          <p:nvPr userDrawn="1"/>
        </p:nvGrpSpPr>
        <p:grpSpPr>
          <a:xfrm>
            <a:off x="0" y="1577847"/>
            <a:ext cx="9144000" cy="137411"/>
            <a:chOff x="0" y="1577847"/>
            <a:chExt cx="9144000" cy="137411"/>
          </a:xfrm>
        </p:grpSpPr>
        <p:sp>
          <p:nvSpPr>
            <p:cNvPr id="12" name="Rectangle 11"/>
            <p:cNvSpPr/>
            <p:nvPr/>
          </p:nvSpPr>
          <p:spPr>
            <a:xfrm>
              <a:off x="0" y="1577847"/>
              <a:ext cx="1884363"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517136"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9" name="Group 8"/>
          <p:cNvGrpSpPr/>
          <p:nvPr userDrawn="1"/>
        </p:nvGrpSpPr>
        <p:grpSpPr>
          <a:xfrm>
            <a:off x="8316232" y="559536"/>
            <a:ext cx="465346" cy="499019"/>
            <a:chOff x="4527190" y="661526"/>
            <a:chExt cx="2080223" cy="2230750"/>
          </a:xfrm>
        </p:grpSpPr>
        <p:sp>
          <p:nvSpPr>
            <p:cNvPr id="10" name="Oval 9"/>
            <p:cNvSpPr/>
            <p:nvPr/>
          </p:nvSpPr>
          <p:spPr>
            <a:xfrm>
              <a:off x="4527190" y="1429236"/>
              <a:ext cx="1515890" cy="146304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5" name="Oval 14"/>
            <p:cNvSpPr/>
            <p:nvPr/>
          </p:nvSpPr>
          <p:spPr>
            <a:xfrm rot="2303443">
              <a:off x="6245651" y="167114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6" name="Oval 15"/>
            <p:cNvSpPr/>
            <p:nvPr/>
          </p:nvSpPr>
          <p:spPr>
            <a:xfrm rot="2303443">
              <a:off x="6057526" y="1024705"/>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7" name="Oval 16"/>
            <p:cNvSpPr/>
            <p:nvPr/>
          </p:nvSpPr>
          <p:spPr>
            <a:xfrm rot="2303443">
              <a:off x="5622812" y="66152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8" name="Oval 17"/>
            <p:cNvSpPr/>
            <p:nvPr/>
          </p:nvSpPr>
          <p:spPr>
            <a:xfrm rot="2303443">
              <a:off x="4941762" y="661526"/>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grpSp>
    </p:spTree>
    <p:extLst>
      <p:ext uri="{BB962C8B-B14F-4D97-AF65-F5344CB8AC3E}">
        <p14:creationId xmlns:p14="http://schemas.microsoft.com/office/powerpoint/2010/main" val="1583643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6" name="Rectangle 5"/>
          <p:cNvSpPr/>
          <p:nvPr/>
        </p:nvSpPr>
        <p:spPr>
          <a:xfrm>
            <a:off x="0" y="335141"/>
            <a:ext cx="9223969" cy="958593"/>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84163" y="334394"/>
            <a:ext cx="8574087" cy="967840"/>
          </a:xfrm>
          <a:solidFill>
            <a:srgbClr val="4D4D4D">
              <a:alpha val="0"/>
            </a:srgbClr>
          </a:solidFill>
        </p:spPr>
        <p:txBody>
          <a:bodyPr/>
          <a:lstStyle>
            <a:lvl1pPr algn="l">
              <a:defRPr/>
            </a:lvl1pPr>
          </a:lstStyle>
          <a:p>
            <a:r>
              <a:rPr lang="en-US" dirty="0" smtClean="0"/>
              <a:t>Click to edit Master title style</a:t>
            </a:r>
            <a:endParaRPr dirty="0"/>
          </a:p>
        </p:txBody>
      </p:sp>
      <p:sp>
        <p:nvSpPr>
          <p:cNvPr id="5" name="Slide Number Placeholder 4"/>
          <p:cNvSpPr>
            <a:spLocks noGrp="1"/>
          </p:cNvSpPr>
          <p:nvPr>
            <p:ph type="sldNum" sz="quarter" idx="12"/>
          </p:nvPr>
        </p:nvSpPr>
        <p:spPr/>
        <p:txBody>
          <a:bodyPr/>
          <a:lstStyle/>
          <a:p>
            <a:fld id="{1F4F1C05-9793-F145-ADE6-4386027ADA95}" type="slidenum">
              <a:rPr lang="en-US" smtClean="0"/>
              <a:t>‹#›</a:t>
            </a:fld>
            <a:endParaRPr lang="en-US"/>
          </a:p>
        </p:txBody>
      </p:sp>
      <p:grpSp>
        <p:nvGrpSpPr>
          <p:cNvPr id="11" name="Group 10"/>
          <p:cNvGrpSpPr/>
          <p:nvPr userDrawn="1"/>
        </p:nvGrpSpPr>
        <p:grpSpPr>
          <a:xfrm>
            <a:off x="0" y="1281859"/>
            <a:ext cx="9223968" cy="137411"/>
            <a:chOff x="0" y="1577847"/>
            <a:chExt cx="9223968" cy="137411"/>
          </a:xfrm>
        </p:grpSpPr>
        <p:sp>
          <p:nvSpPr>
            <p:cNvPr id="12" name="Rectangle 11"/>
            <p:cNvSpPr/>
            <p:nvPr/>
          </p:nvSpPr>
          <p:spPr>
            <a:xfrm>
              <a:off x="0" y="1577847"/>
              <a:ext cx="1884363"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3" y="1577847"/>
              <a:ext cx="4597105"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131209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6" name="Rectangle 5"/>
          <p:cNvSpPr/>
          <p:nvPr/>
        </p:nvSpPr>
        <p:spPr>
          <a:xfrm>
            <a:off x="0" y="335141"/>
            <a:ext cx="9223969" cy="958593"/>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84163" y="334394"/>
            <a:ext cx="8574087" cy="967840"/>
          </a:xfrm>
          <a:solidFill>
            <a:srgbClr val="4D4D4D">
              <a:alpha val="0"/>
            </a:srgbClr>
          </a:solidFill>
        </p:spPr>
        <p:txBody>
          <a:bodyPr/>
          <a:lstStyle>
            <a:lvl1pPr algn="l">
              <a:defRPr/>
            </a:lvl1pPr>
          </a:lstStyle>
          <a:p>
            <a:r>
              <a:rPr lang="en-US" dirty="0" smtClean="0"/>
              <a:t>Click to edit Master title style</a:t>
            </a:r>
            <a:endParaRPr dirty="0"/>
          </a:p>
        </p:txBody>
      </p:sp>
      <p:sp>
        <p:nvSpPr>
          <p:cNvPr id="5" name="Slide Number Placeholder 4"/>
          <p:cNvSpPr>
            <a:spLocks noGrp="1"/>
          </p:cNvSpPr>
          <p:nvPr>
            <p:ph type="sldNum" sz="quarter" idx="12"/>
          </p:nvPr>
        </p:nvSpPr>
        <p:spPr/>
        <p:txBody>
          <a:bodyPr/>
          <a:lstStyle/>
          <a:p>
            <a:fld id="{1F4F1C05-9793-F145-ADE6-4386027ADA95}" type="slidenum">
              <a:rPr lang="en-US" smtClean="0"/>
              <a:t>‹#›</a:t>
            </a:fld>
            <a:endParaRPr lang="en-US"/>
          </a:p>
        </p:txBody>
      </p:sp>
      <p:grpSp>
        <p:nvGrpSpPr>
          <p:cNvPr id="11" name="Group 10"/>
          <p:cNvGrpSpPr/>
          <p:nvPr userDrawn="1"/>
        </p:nvGrpSpPr>
        <p:grpSpPr>
          <a:xfrm>
            <a:off x="0" y="1281859"/>
            <a:ext cx="9223968" cy="137411"/>
            <a:chOff x="0" y="1577847"/>
            <a:chExt cx="9223968" cy="137411"/>
          </a:xfrm>
        </p:grpSpPr>
        <p:sp>
          <p:nvSpPr>
            <p:cNvPr id="12" name="Rectangle 11"/>
            <p:cNvSpPr/>
            <p:nvPr/>
          </p:nvSpPr>
          <p:spPr>
            <a:xfrm>
              <a:off x="0" y="1577847"/>
              <a:ext cx="1884363"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3" y="1577847"/>
              <a:ext cx="4597105"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9" name="Group 8"/>
          <p:cNvGrpSpPr/>
          <p:nvPr userDrawn="1"/>
        </p:nvGrpSpPr>
        <p:grpSpPr>
          <a:xfrm>
            <a:off x="8316232" y="559536"/>
            <a:ext cx="465346" cy="499019"/>
            <a:chOff x="4527190" y="661526"/>
            <a:chExt cx="2080223" cy="2230750"/>
          </a:xfrm>
        </p:grpSpPr>
        <p:sp>
          <p:nvSpPr>
            <p:cNvPr id="10" name="Oval 9"/>
            <p:cNvSpPr/>
            <p:nvPr/>
          </p:nvSpPr>
          <p:spPr>
            <a:xfrm>
              <a:off x="4527190" y="1429236"/>
              <a:ext cx="1515890" cy="146304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5" name="Oval 14"/>
            <p:cNvSpPr/>
            <p:nvPr/>
          </p:nvSpPr>
          <p:spPr>
            <a:xfrm rot="2303443">
              <a:off x="6245651" y="167114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6" name="Oval 15"/>
            <p:cNvSpPr/>
            <p:nvPr/>
          </p:nvSpPr>
          <p:spPr>
            <a:xfrm rot="2303443">
              <a:off x="6057526" y="1024705"/>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7" name="Oval 16"/>
            <p:cNvSpPr/>
            <p:nvPr/>
          </p:nvSpPr>
          <p:spPr>
            <a:xfrm rot="2303443">
              <a:off x="5622812" y="66152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8" name="Oval 17"/>
            <p:cNvSpPr/>
            <p:nvPr/>
          </p:nvSpPr>
          <p:spPr>
            <a:xfrm rot="2303443">
              <a:off x="4941762" y="661526"/>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grpSp>
    </p:spTree>
    <p:extLst>
      <p:ext uri="{BB962C8B-B14F-4D97-AF65-F5344CB8AC3E}">
        <p14:creationId xmlns:p14="http://schemas.microsoft.com/office/powerpoint/2010/main" val="247241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F4F1C05-9793-F145-ADE6-4386027ADA95}" type="slidenum">
              <a:rPr lang="en-US" smtClean="0"/>
              <a:t>‹#›</a:t>
            </a:fld>
            <a:endParaRPr lang="en-US"/>
          </a:p>
        </p:txBody>
      </p:sp>
      <p:grpSp>
        <p:nvGrpSpPr>
          <p:cNvPr id="9" name="Group 8"/>
          <p:cNvGrpSpPr/>
          <p:nvPr userDrawn="1"/>
        </p:nvGrpSpPr>
        <p:grpSpPr>
          <a:xfrm>
            <a:off x="284163" y="451183"/>
            <a:ext cx="8576373" cy="137411"/>
            <a:chOff x="284163" y="1577847"/>
            <a:chExt cx="8576373" cy="137411"/>
          </a:xfrm>
        </p:grpSpPr>
        <p:sp>
          <p:nvSpPr>
            <p:cNvPr id="10" name="Rectangle 9"/>
            <p:cNvSpPr/>
            <p:nvPr/>
          </p:nvSpPr>
          <p:spPr>
            <a:xfrm>
              <a:off x="284163" y="1577847"/>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rgbClr val="4D4D4D"/>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F4F1C05-9793-F145-ADE6-4386027ADA95}" type="slidenum">
              <a:rPr lang="en-US" smtClean="0"/>
              <a:t>‹#›</a:t>
            </a:fld>
            <a:endParaRPr lang="en-US"/>
          </a:p>
        </p:txBody>
      </p:sp>
      <p:grpSp>
        <p:nvGrpSpPr>
          <p:cNvPr id="13" name="Group 12"/>
          <p:cNvGrpSpPr/>
          <p:nvPr userDrawn="1"/>
        </p:nvGrpSpPr>
        <p:grpSpPr>
          <a:xfrm>
            <a:off x="284163" y="6263389"/>
            <a:ext cx="8576373" cy="137411"/>
            <a:chOff x="284163" y="1759424"/>
            <a:chExt cx="8576373" cy="137411"/>
          </a:xfrm>
        </p:grpSpPr>
        <p:sp>
          <p:nvSpPr>
            <p:cNvPr id="14" name="Rectangle 13"/>
            <p:cNvSpPr/>
            <p:nvPr/>
          </p:nvSpPr>
          <p:spPr>
            <a:xfrm>
              <a:off x="284163" y="1759424"/>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a:xfrm>
              <a:off x="3026392" y="1759424"/>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a:off x="4626864" y="1759424"/>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13" name="Group 12"/>
          <p:cNvGrpSpPr/>
          <p:nvPr userDrawn="1"/>
        </p:nvGrpSpPr>
        <p:grpSpPr>
          <a:xfrm>
            <a:off x="284163" y="6263389"/>
            <a:ext cx="8576373" cy="137411"/>
            <a:chOff x="284163" y="1759424"/>
            <a:chExt cx="8576373" cy="137411"/>
          </a:xfrm>
        </p:grpSpPr>
        <p:sp>
          <p:nvSpPr>
            <p:cNvPr id="14" name="Rectangle 13"/>
            <p:cNvSpPr/>
            <p:nvPr/>
          </p:nvSpPr>
          <p:spPr>
            <a:xfrm>
              <a:off x="284163" y="1759424"/>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a:xfrm>
              <a:off x="3026392" y="1759424"/>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a:off x="4626864" y="1759424"/>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2158432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F4F1C05-9793-F145-ADE6-4386027ADA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p:nvSpPr>
        <p:spPr>
          <a:xfrm>
            <a:off x="0" y="2067888"/>
            <a:ext cx="9233517" cy="1468437"/>
          </a:xfrm>
          <a:prstGeom prst="rect">
            <a:avLst/>
          </a:prstGeom>
          <a:solidFill>
            <a:srgbClr val="4D4D4D"/>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userDrawn="1"/>
        </p:nvGrpSpPr>
        <p:grpSpPr>
          <a:xfrm>
            <a:off x="0" y="3529702"/>
            <a:ext cx="9233516" cy="137411"/>
            <a:chOff x="0" y="1759424"/>
            <a:chExt cx="9233516" cy="137411"/>
          </a:xfrm>
        </p:grpSpPr>
        <p:sp>
          <p:nvSpPr>
            <p:cNvPr id="9" name="Rectangle 8"/>
            <p:cNvSpPr/>
            <p:nvPr/>
          </p:nvSpPr>
          <p:spPr>
            <a:xfrm>
              <a:off x="0" y="1759424"/>
              <a:ext cx="3027363"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3" y="1759424"/>
              <a:ext cx="4606653"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421341" y="207216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American Typewriter"/>
                <a:ea typeface="+mj-ea"/>
                <a:cs typeface="American Typewriter"/>
              </a:defRPr>
            </a:lvl1pPr>
          </a:lstStyle>
          <a:p>
            <a:r>
              <a:rPr lang="en-US" dirty="0" smtClean="0"/>
              <a:t>Click to edit Master title style</a:t>
            </a:r>
            <a:endParaRPr dirty="0"/>
          </a:p>
        </p:txBody>
      </p:sp>
      <p:sp>
        <p:nvSpPr>
          <p:cNvPr id="3" name="Subtitle 2"/>
          <p:cNvSpPr>
            <a:spLocks noGrp="1"/>
          </p:cNvSpPr>
          <p:nvPr>
            <p:ph type="subTitle" idx="1"/>
          </p:nvPr>
        </p:nvSpPr>
        <p:spPr>
          <a:xfrm>
            <a:off x="476205" y="315558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600" kern="1200">
                <a:solidFill>
                  <a:schemeClr val="bg1"/>
                </a:solidFill>
                <a:latin typeface="Verdana"/>
                <a:ea typeface="+mn-e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pic>
        <p:nvPicPr>
          <p:cNvPr id="5" name="Picture 4" descr="+-6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76051" y="4616460"/>
            <a:ext cx="1867949" cy="2241539"/>
          </a:xfrm>
          <a:prstGeom prst="rect">
            <a:avLst/>
          </a:prstGeom>
        </p:spPr>
      </p:pic>
    </p:spTree>
    <p:extLst>
      <p:ext uri="{BB962C8B-B14F-4D97-AF65-F5344CB8AC3E}">
        <p14:creationId xmlns:p14="http://schemas.microsoft.com/office/powerpoint/2010/main" val="2404461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Slide Number Placeholder 6"/>
          <p:cNvSpPr>
            <a:spLocks noGrp="1"/>
          </p:cNvSpPr>
          <p:nvPr>
            <p:ph type="sldNum" sz="quarter" idx="12"/>
          </p:nvPr>
        </p:nvSpPr>
        <p:spPr/>
        <p:txBody>
          <a:bodyPr/>
          <a:lstStyle/>
          <a:p>
            <a:fld id="{1F4F1C05-9793-F145-ADE6-4386027ADA95}" type="slidenum">
              <a:rPr lang="en-US" smtClean="0"/>
              <a:t>‹#›</a:t>
            </a:fld>
            <a:endParaRPr lang="en-US"/>
          </a:p>
        </p:txBody>
      </p:sp>
      <p:sp>
        <p:nvSpPr>
          <p:cNvPr id="12" name="Rectangle 11"/>
          <p:cNvSpPr/>
          <p:nvPr/>
        </p:nvSpPr>
        <p:spPr>
          <a:xfrm>
            <a:off x="284163" y="4267200"/>
            <a:ext cx="2743200" cy="2120153"/>
          </a:xfrm>
          <a:prstGeom prst="rect">
            <a:avLst/>
          </a:prstGeom>
          <a:solidFill>
            <a:srgbClr val="4D4D4D"/>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15" name="Group 14"/>
          <p:cNvGrpSpPr/>
          <p:nvPr userDrawn="1"/>
        </p:nvGrpSpPr>
        <p:grpSpPr>
          <a:xfrm>
            <a:off x="284163" y="451183"/>
            <a:ext cx="8576373" cy="137411"/>
            <a:chOff x="284163" y="1577847"/>
            <a:chExt cx="8576373" cy="137411"/>
          </a:xfrm>
        </p:grpSpPr>
        <p:sp>
          <p:nvSpPr>
            <p:cNvPr id="19" name="Rectangle 18"/>
            <p:cNvSpPr/>
            <p:nvPr/>
          </p:nvSpPr>
          <p:spPr>
            <a:xfrm>
              <a:off x="284163" y="1577847"/>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1885174" y="1577847"/>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20"/>
            <p:cNvSpPr/>
            <p:nvPr/>
          </p:nvSpPr>
          <p:spPr>
            <a:xfrm>
              <a:off x="4626864" y="1577847"/>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rgbClr val="4D4D4D"/>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F4F1C05-9793-F145-ADE6-4386027ADA95}"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1F4F1C05-9793-F145-ADE6-4386027ADA95}" type="slidenum">
              <a:rPr lang="en-US" smtClean="0"/>
              <a:t>‹#›</a:t>
            </a:fld>
            <a:endParaRPr lang="en-US"/>
          </a:p>
        </p:txBody>
      </p:sp>
      <p:grpSp>
        <p:nvGrpSpPr>
          <p:cNvPr id="12" name="Group 11"/>
          <p:cNvGrpSpPr/>
          <p:nvPr userDrawn="1"/>
        </p:nvGrpSpPr>
        <p:grpSpPr>
          <a:xfrm>
            <a:off x="284163" y="1577847"/>
            <a:ext cx="8576373" cy="137411"/>
            <a:chOff x="284163" y="1577847"/>
            <a:chExt cx="8576373" cy="137411"/>
          </a:xfrm>
        </p:grpSpPr>
        <p:sp>
          <p:nvSpPr>
            <p:cNvPr id="13" name="Rectangle 12"/>
            <p:cNvSpPr/>
            <p:nvPr/>
          </p:nvSpPr>
          <p:spPr>
            <a:xfrm>
              <a:off x="284163" y="1577847"/>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1885174" y="1577847"/>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a:xfrm>
              <a:off x="4626864" y="1577847"/>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1F4F1C05-9793-F145-ADE6-4386027ADA95}"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716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898FD7-DBB5-CB4C-AD67-B4CFEA21F471}" type="datetimeFigureOut">
              <a:rPr lang="en-US" smtClean="0"/>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2D62B-1499-514E-8C15-23946469A5C4}" type="slidenum">
              <a:rPr lang="en-US" smtClean="0"/>
              <a:t>‹#›</a:t>
            </a:fld>
            <a:endParaRPr lang="en-US"/>
          </a:p>
        </p:txBody>
      </p:sp>
    </p:spTree>
    <p:extLst>
      <p:ext uri="{BB962C8B-B14F-4D97-AF65-F5344CB8AC3E}">
        <p14:creationId xmlns:p14="http://schemas.microsoft.com/office/powerpoint/2010/main" val="3534012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898FD7-DBB5-CB4C-AD67-B4CFEA21F471}" type="datetimeFigureOut">
              <a:rPr lang="en-US" smtClean="0"/>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2D62B-1499-514E-8C15-23946469A5C4}" type="slidenum">
              <a:rPr lang="en-US" smtClean="0"/>
              <a:t>‹#›</a:t>
            </a:fld>
            <a:endParaRPr lang="en-US"/>
          </a:p>
        </p:txBody>
      </p:sp>
    </p:spTree>
    <p:extLst>
      <p:ext uri="{BB962C8B-B14F-4D97-AF65-F5344CB8AC3E}">
        <p14:creationId xmlns:p14="http://schemas.microsoft.com/office/powerpoint/2010/main" val="954416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898FD7-DBB5-CB4C-AD67-B4CFEA21F471}" type="datetimeFigureOut">
              <a:rPr lang="en-US" smtClean="0"/>
              <a:t>6/12/17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2D62B-1499-514E-8C15-23946469A5C4}" type="slidenum">
              <a:rPr lang="en-US" smtClean="0"/>
              <a:t>‹#›</a:t>
            </a:fld>
            <a:endParaRPr lang="en-US"/>
          </a:p>
        </p:txBody>
      </p:sp>
    </p:spTree>
    <p:extLst>
      <p:ext uri="{BB962C8B-B14F-4D97-AF65-F5344CB8AC3E}">
        <p14:creationId xmlns:p14="http://schemas.microsoft.com/office/powerpoint/2010/main" val="1441921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898FD7-DBB5-CB4C-AD67-B4CFEA21F471}" type="datetimeFigureOut">
              <a:rPr lang="en-US" smtClean="0"/>
              <a:t>6/12/17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F2D62B-1499-514E-8C15-23946469A5C4}" type="slidenum">
              <a:rPr lang="en-US" smtClean="0"/>
              <a:t>‹#›</a:t>
            </a:fld>
            <a:endParaRPr lang="en-US"/>
          </a:p>
        </p:txBody>
      </p:sp>
    </p:spTree>
    <p:extLst>
      <p:ext uri="{BB962C8B-B14F-4D97-AF65-F5344CB8AC3E}">
        <p14:creationId xmlns:p14="http://schemas.microsoft.com/office/powerpoint/2010/main" val="1971432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898FD7-DBB5-CB4C-AD67-B4CFEA21F471}" type="datetimeFigureOut">
              <a:rPr lang="en-US" smtClean="0"/>
              <a:t>6/12/17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F2D62B-1499-514E-8C15-23946469A5C4}" type="slidenum">
              <a:rPr lang="en-US" smtClean="0"/>
              <a:t>‹#›</a:t>
            </a:fld>
            <a:endParaRPr lang="en-US"/>
          </a:p>
        </p:txBody>
      </p:sp>
    </p:spTree>
    <p:extLst>
      <p:ext uri="{BB962C8B-B14F-4D97-AF65-F5344CB8AC3E}">
        <p14:creationId xmlns:p14="http://schemas.microsoft.com/office/powerpoint/2010/main" val="260351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284163" y="455773"/>
            <a:ext cx="8574087" cy="1133949"/>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userDrawn="1"/>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solidFill>
            <a:srgbClr val="4D4D4D"/>
          </a:solidFill>
          <a:ln>
            <a:noFill/>
          </a:ln>
        </p:spPr>
        <p:txBody>
          <a:bodyPr/>
          <a:lstStyle/>
          <a:p>
            <a:r>
              <a:rPr lang="en-US" dirty="0"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1F4F1C05-9793-F145-ADE6-4386027ADA95}"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98FD7-DBB5-CB4C-AD67-B4CFEA21F471}" type="datetimeFigureOut">
              <a:rPr lang="en-US" smtClean="0"/>
              <a:t>6/12/17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F2D62B-1499-514E-8C15-23946469A5C4}" type="slidenum">
              <a:rPr lang="en-US" smtClean="0"/>
              <a:t>‹#›</a:t>
            </a:fld>
            <a:endParaRPr lang="en-US"/>
          </a:p>
        </p:txBody>
      </p:sp>
    </p:spTree>
    <p:extLst>
      <p:ext uri="{BB962C8B-B14F-4D97-AF65-F5344CB8AC3E}">
        <p14:creationId xmlns:p14="http://schemas.microsoft.com/office/powerpoint/2010/main" val="3584320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898FD7-DBB5-CB4C-AD67-B4CFEA21F471}" type="datetimeFigureOut">
              <a:rPr lang="en-US" smtClean="0"/>
              <a:t>6/12/17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2D62B-1499-514E-8C15-23946469A5C4}" type="slidenum">
              <a:rPr lang="en-US" smtClean="0"/>
              <a:t>‹#›</a:t>
            </a:fld>
            <a:endParaRPr lang="en-US"/>
          </a:p>
        </p:txBody>
      </p:sp>
    </p:spTree>
    <p:extLst>
      <p:ext uri="{BB962C8B-B14F-4D97-AF65-F5344CB8AC3E}">
        <p14:creationId xmlns:p14="http://schemas.microsoft.com/office/powerpoint/2010/main" val="2733178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898FD7-DBB5-CB4C-AD67-B4CFEA21F471}" type="datetimeFigureOut">
              <a:rPr lang="en-US" smtClean="0"/>
              <a:t>6/12/17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F2D62B-1499-514E-8C15-23946469A5C4}" type="slidenum">
              <a:rPr lang="en-US" smtClean="0"/>
              <a:t>‹#›</a:t>
            </a:fld>
            <a:endParaRPr lang="en-US"/>
          </a:p>
        </p:txBody>
      </p:sp>
    </p:spTree>
    <p:extLst>
      <p:ext uri="{BB962C8B-B14F-4D97-AF65-F5344CB8AC3E}">
        <p14:creationId xmlns:p14="http://schemas.microsoft.com/office/powerpoint/2010/main" val="1303873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898FD7-DBB5-CB4C-AD67-B4CFEA21F471}" type="datetimeFigureOut">
              <a:rPr lang="en-US" smtClean="0"/>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2D62B-1499-514E-8C15-23946469A5C4}" type="slidenum">
              <a:rPr lang="en-US" smtClean="0"/>
              <a:t>‹#›</a:t>
            </a:fld>
            <a:endParaRPr lang="en-US"/>
          </a:p>
        </p:txBody>
      </p:sp>
    </p:spTree>
    <p:extLst>
      <p:ext uri="{BB962C8B-B14F-4D97-AF65-F5344CB8AC3E}">
        <p14:creationId xmlns:p14="http://schemas.microsoft.com/office/powerpoint/2010/main" val="1599656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898FD7-DBB5-CB4C-AD67-B4CFEA21F471}" type="datetimeFigureOut">
              <a:rPr lang="en-US" smtClean="0"/>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F2D62B-1499-514E-8C15-23946469A5C4}" type="slidenum">
              <a:rPr lang="en-US" smtClean="0"/>
              <a:t>‹#›</a:t>
            </a:fld>
            <a:endParaRPr lang="en-US"/>
          </a:p>
        </p:txBody>
      </p:sp>
    </p:spTree>
    <p:extLst>
      <p:ext uri="{BB962C8B-B14F-4D97-AF65-F5344CB8AC3E}">
        <p14:creationId xmlns:p14="http://schemas.microsoft.com/office/powerpoint/2010/main" val="2177215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rgbClr val="4D4D4D"/>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grpSp>
        <p:nvGrpSpPr>
          <p:cNvPr id="14" name="Group 13"/>
          <p:cNvGrpSpPr/>
          <p:nvPr userDrawn="1"/>
        </p:nvGrpSpPr>
        <p:grpSpPr>
          <a:xfrm>
            <a:off x="8316232" y="559536"/>
            <a:ext cx="465346" cy="499019"/>
            <a:chOff x="4527190" y="661526"/>
            <a:chExt cx="2080223" cy="2230750"/>
          </a:xfrm>
        </p:grpSpPr>
        <p:sp>
          <p:nvSpPr>
            <p:cNvPr id="15" name="Oval 14"/>
            <p:cNvSpPr/>
            <p:nvPr/>
          </p:nvSpPr>
          <p:spPr>
            <a:xfrm>
              <a:off x="4527190" y="1429236"/>
              <a:ext cx="1515890" cy="146304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6" name="Oval 15"/>
            <p:cNvSpPr/>
            <p:nvPr/>
          </p:nvSpPr>
          <p:spPr>
            <a:xfrm rot="2303443">
              <a:off x="6245651" y="167114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7" name="Oval 16"/>
            <p:cNvSpPr/>
            <p:nvPr/>
          </p:nvSpPr>
          <p:spPr>
            <a:xfrm rot="2303443">
              <a:off x="6057526" y="1024705"/>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20" name="Oval 19"/>
            <p:cNvSpPr/>
            <p:nvPr/>
          </p:nvSpPr>
          <p:spPr>
            <a:xfrm rot="2303443">
              <a:off x="5622812" y="66152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21" name="Oval 20"/>
            <p:cNvSpPr/>
            <p:nvPr/>
          </p:nvSpPr>
          <p:spPr>
            <a:xfrm rot="2303443">
              <a:off x="4941762" y="661526"/>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rgbClr val="4D4D4D"/>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grpSp>
        <p:nvGrpSpPr>
          <p:cNvPr id="14" name="Group 13"/>
          <p:cNvGrpSpPr/>
          <p:nvPr userDrawn="1"/>
        </p:nvGrpSpPr>
        <p:grpSpPr>
          <a:xfrm>
            <a:off x="8306459" y="4856229"/>
            <a:ext cx="465346" cy="499019"/>
            <a:chOff x="4527190" y="661526"/>
            <a:chExt cx="2080223" cy="2230750"/>
          </a:xfrm>
        </p:grpSpPr>
        <p:sp>
          <p:nvSpPr>
            <p:cNvPr id="15" name="Oval 14"/>
            <p:cNvSpPr/>
            <p:nvPr/>
          </p:nvSpPr>
          <p:spPr>
            <a:xfrm>
              <a:off x="4527190" y="1429236"/>
              <a:ext cx="1515890" cy="146304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6" name="Oval 15"/>
            <p:cNvSpPr/>
            <p:nvPr/>
          </p:nvSpPr>
          <p:spPr>
            <a:xfrm rot="2303443">
              <a:off x="6245651" y="167114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7" name="Oval 16"/>
            <p:cNvSpPr/>
            <p:nvPr/>
          </p:nvSpPr>
          <p:spPr>
            <a:xfrm rot="2303443">
              <a:off x="6057526" y="1024705"/>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8" name="Oval 17"/>
            <p:cNvSpPr/>
            <p:nvPr/>
          </p:nvSpPr>
          <p:spPr>
            <a:xfrm rot="2303443">
              <a:off x="5622812" y="66152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19" name="Oval 18"/>
            <p:cNvSpPr/>
            <p:nvPr/>
          </p:nvSpPr>
          <p:spPr>
            <a:xfrm rot="2303443">
              <a:off x="4941762" y="661526"/>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6" name="Slide Number Placeholder 5"/>
          <p:cNvSpPr>
            <a:spLocks noGrp="1"/>
          </p:cNvSpPr>
          <p:nvPr>
            <p:ph type="sldNum" sz="quarter" idx="12"/>
          </p:nvPr>
        </p:nvSpPr>
        <p:spPr/>
        <p:txBody>
          <a:bodyPr/>
          <a:lstStyle/>
          <a:p>
            <a:fld id="{1F4F1C05-9793-F145-ADE6-4386027ADA95}" type="slidenum">
              <a:rPr lang="en-US" smtClean="0"/>
              <a:t>‹#›</a:t>
            </a:fld>
            <a:endParaRPr lang="en-US"/>
          </a:p>
        </p:txBody>
      </p:sp>
      <p:sp>
        <p:nvSpPr>
          <p:cNvPr id="7" name="Rectangle 6"/>
          <p:cNvSpPr/>
          <p:nvPr/>
        </p:nvSpPr>
        <p:spPr>
          <a:xfrm>
            <a:off x="284163" y="4801575"/>
            <a:ext cx="8574087" cy="1468437"/>
          </a:xfrm>
          <a:prstGeom prst="rect">
            <a:avLst/>
          </a:prstGeom>
          <a:solidFill>
            <a:srgbClr val="4D4D4D"/>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grpSp>
        <p:nvGrpSpPr>
          <p:cNvPr id="14" name="Group 13"/>
          <p:cNvGrpSpPr/>
          <p:nvPr userDrawn="1"/>
        </p:nvGrpSpPr>
        <p:grpSpPr>
          <a:xfrm>
            <a:off x="284163" y="6263389"/>
            <a:ext cx="8576373" cy="137411"/>
            <a:chOff x="284163" y="1759424"/>
            <a:chExt cx="8576373" cy="137411"/>
          </a:xfrm>
        </p:grpSpPr>
        <p:sp>
          <p:nvSpPr>
            <p:cNvPr id="15" name="Rectangle 14"/>
            <p:cNvSpPr/>
            <p:nvPr/>
          </p:nvSpPr>
          <p:spPr>
            <a:xfrm>
              <a:off x="284163" y="1759424"/>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a:off x="3026392" y="1759424"/>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4626864" y="1759424"/>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8" name="Group 17"/>
          <p:cNvGrpSpPr/>
          <p:nvPr userDrawn="1"/>
        </p:nvGrpSpPr>
        <p:grpSpPr>
          <a:xfrm>
            <a:off x="8306459" y="4856229"/>
            <a:ext cx="465346" cy="499019"/>
            <a:chOff x="4527190" y="661526"/>
            <a:chExt cx="2080223" cy="2230750"/>
          </a:xfrm>
        </p:grpSpPr>
        <p:sp>
          <p:nvSpPr>
            <p:cNvPr id="19" name="Oval 18"/>
            <p:cNvSpPr/>
            <p:nvPr/>
          </p:nvSpPr>
          <p:spPr>
            <a:xfrm>
              <a:off x="4527190" y="1429236"/>
              <a:ext cx="1515890" cy="146304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20" name="Oval 19"/>
            <p:cNvSpPr/>
            <p:nvPr/>
          </p:nvSpPr>
          <p:spPr>
            <a:xfrm rot="2303443">
              <a:off x="6245651" y="167114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21" name="Oval 20"/>
            <p:cNvSpPr/>
            <p:nvPr/>
          </p:nvSpPr>
          <p:spPr>
            <a:xfrm rot="2303443">
              <a:off x="6057526" y="1024705"/>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22" name="Oval 21"/>
            <p:cNvSpPr/>
            <p:nvPr/>
          </p:nvSpPr>
          <p:spPr>
            <a:xfrm rot="2303443">
              <a:off x="5622812" y="661527"/>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sp>
          <p:nvSpPr>
            <p:cNvPr id="23" name="Oval 22"/>
            <p:cNvSpPr/>
            <p:nvPr/>
          </p:nvSpPr>
          <p:spPr>
            <a:xfrm rot="2303443">
              <a:off x="4941762" y="661526"/>
              <a:ext cx="361762" cy="640080"/>
            </a:xfrm>
            <a:prstGeom prst="ellipse">
              <a:avLst/>
            </a:prstGeom>
            <a:solidFill>
              <a:schemeClr val="bg1"/>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1" i="0" u="none" strike="noStrike" cap="none" spc="0" normalizeH="0" baseline="0">
                <a:ln>
                  <a:noFill/>
                </a:ln>
                <a:solidFill>
                  <a:srgbClr val="000000"/>
                </a:solidFill>
                <a:effectLst/>
                <a:uFillTx/>
                <a:latin typeface="Franklin Gothic Medium"/>
                <a:ea typeface="Franklin Gothic Medium"/>
                <a:cs typeface="Franklin Gothic Medium"/>
                <a:sym typeface="Franklin Gothic Medium"/>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Slide Number Placeholder 6"/>
          <p:cNvSpPr>
            <a:spLocks noGrp="1"/>
          </p:cNvSpPr>
          <p:nvPr>
            <p:ph type="sldNum" sz="quarter" idx="12"/>
          </p:nvPr>
        </p:nvSpPr>
        <p:spPr/>
        <p:txBody>
          <a:bodyPr/>
          <a:lstStyle/>
          <a:p>
            <a:fld id="{1F4F1C05-9793-F145-ADE6-4386027ADA95}" type="slidenum">
              <a:rPr lang="en-US" smtClean="0"/>
              <a:t>‹#›</a:t>
            </a:fld>
            <a:endParaRPr lang="en-US"/>
          </a:p>
        </p:txBody>
      </p:sp>
      <p:grpSp>
        <p:nvGrpSpPr>
          <p:cNvPr id="13" name="Group 12"/>
          <p:cNvGrpSpPr/>
          <p:nvPr userDrawn="1"/>
        </p:nvGrpSpPr>
        <p:grpSpPr>
          <a:xfrm>
            <a:off x="284163" y="1577847"/>
            <a:ext cx="8576373" cy="137411"/>
            <a:chOff x="284163" y="1577847"/>
            <a:chExt cx="8576373" cy="137411"/>
          </a:xfrm>
        </p:grpSpPr>
        <p:sp>
          <p:nvSpPr>
            <p:cNvPr id="14" name="Rectangle 13"/>
            <p:cNvSpPr/>
            <p:nvPr/>
          </p:nvSpPr>
          <p:spPr>
            <a:xfrm>
              <a:off x="284163" y="1577847"/>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a:xfrm>
              <a:off x="1885174" y="1577847"/>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a:off x="4626864" y="1577847"/>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Slide Number Placeholder 8"/>
          <p:cNvSpPr>
            <a:spLocks noGrp="1"/>
          </p:cNvSpPr>
          <p:nvPr>
            <p:ph type="sldNum" sz="quarter" idx="12"/>
          </p:nvPr>
        </p:nvSpPr>
        <p:spPr/>
        <p:txBody>
          <a:bodyPr/>
          <a:lstStyle/>
          <a:p>
            <a:fld id="{1F4F1C05-9793-F145-ADE6-4386027ADA95}" type="slidenum">
              <a:rPr lang="en-US" smtClean="0"/>
              <a:t>‹#›</a:t>
            </a:fld>
            <a:endParaRPr lang="en-US"/>
          </a:p>
        </p:txBody>
      </p:sp>
      <p:grpSp>
        <p:nvGrpSpPr>
          <p:cNvPr id="15" name="Group 14"/>
          <p:cNvGrpSpPr/>
          <p:nvPr userDrawn="1"/>
        </p:nvGrpSpPr>
        <p:grpSpPr>
          <a:xfrm>
            <a:off x="284163" y="1577847"/>
            <a:ext cx="8576373" cy="137411"/>
            <a:chOff x="284163" y="1577847"/>
            <a:chExt cx="8576373" cy="137411"/>
          </a:xfrm>
        </p:grpSpPr>
        <p:sp>
          <p:nvSpPr>
            <p:cNvPr id="16" name="Rectangle 15"/>
            <p:cNvSpPr/>
            <p:nvPr/>
          </p:nvSpPr>
          <p:spPr>
            <a:xfrm>
              <a:off x="284163" y="1577847"/>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1885174" y="1577847"/>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577847"/>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1F4F1C05-9793-F145-ADE6-4386027ADA95}" type="slidenum">
              <a:rPr lang="en-US" smtClean="0"/>
              <a:t>‹#›</a:t>
            </a:fld>
            <a:endParaRPr lang="en-US"/>
          </a:p>
        </p:txBody>
      </p:sp>
      <p:grpSp>
        <p:nvGrpSpPr>
          <p:cNvPr id="11" name="Group 10"/>
          <p:cNvGrpSpPr/>
          <p:nvPr userDrawn="1"/>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rgbClr val="DD5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rgbClr val="A7C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1F4F1C05-9793-F145-ADE6-4386027ADA95}"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rgbClr val="4D4D4D"/>
          </a:solidFill>
        </p:spPr>
        <p:txBody>
          <a:bodyPr vert="horz" lIns="91440" tIns="45720" rIns="91440" bIns="45720" rtlCol="0" anchor="ctr">
            <a:normAutofit/>
          </a:bodyPr>
          <a:lstStyle/>
          <a:p>
            <a:r>
              <a:rPr lang="en-US" dirty="0" smtClean="0"/>
              <a:t>Click to edit Master title style</a:t>
            </a:r>
            <a:endParaRPr dirty="0"/>
          </a:p>
        </p:txBody>
      </p:sp>
    </p:spTree>
  </p:cSld>
  <p:clrMap bg1="lt1" tx1="dk1" bg2="lt2" tx2="dk2" accent1="accent1" accent2="accent2" accent3="accent3" accent4="accent4" accent5="accent5" accent6="accent6" hlink="hlink" folHlink="folHlink"/>
  <p:sldLayoutIdLst>
    <p:sldLayoutId id="2147484185" r:id="rId1"/>
    <p:sldLayoutId id="2147484213" r:id="rId2"/>
    <p:sldLayoutId id="2147484186" r:id="rId3"/>
    <p:sldLayoutId id="2147484187" r:id="rId4"/>
    <p:sldLayoutId id="2147484188" r:id="rId5"/>
    <p:sldLayoutId id="2147484189" r:id="rId6"/>
    <p:sldLayoutId id="2147484190" r:id="rId7"/>
    <p:sldLayoutId id="2147484191" r:id="rId8"/>
    <p:sldLayoutId id="2147484192" r:id="rId9"/>
    <p:sldLayoutId id="2147484215" r:id="rId10"/>
    <p:sldLayoutId id="2147484214" r:id="rId11"/>
    <p:sldLayoutId id="2147484216" r:id="rId12"/>
    <p:sldLayoutId id="2147484217" r:id="rId13"/>
    <p:sldLayoutId id="2147484218" r:id="rId14"/>
    <p:sldLayoutId id="2147484193" r:id="rId15"/>
    <p:sldLayoutId id="2147484194" r:id="rId16"/>
    <p:sldLayoutId id="2147484195" r:id="rId17"/>
    <p:sldLayoutId id="2147484219" r:id="rId18"/>
    <p:sldLayoutId id="2147484196" r:id="rId19"/>
    <p:sldLayoutId id="2147484197" r:id="rId20"/>
    <p:sldLayoutId id="2147484198" r:id="rId21"/>
    <p:sldLayoutId id="2147484199" r:id="rId22"/>
    <p:sldLayoutId id="2147484200" r:id="rId23"/>
  </p:sldLayoutIdLst>
  <p:txStyles>
    <p:titleStyle>
      <a:lvl1pPr algn="r" defTabSz="914400" rtl="0" eaLnBrk="1" latinLnBrk="0" hangingPunct="1">
        <a:spcBef>
          <a:spcPct val="0"/>
        </a:spcBef>
        <a:buNone/>
        <a:defRPr sz="4200" kern="1200">
          <a:solidFill>
            <a:schemeClr val="bg1"/>
          </a:solidFill>
          <a:latin typeface="American Typewriter"/>
          <a:ea typeface="+mj-ea"/>
          <a:cs typeface="American Typewriter"/>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solidFill>
          <a:latin typeface="Verdana"/>
          <a:ea typeface="+mn-ea"/>
          <a:cs typeface="Verdana"/>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Verdana"/>
          <a:ea typeface="+mn-ea"/>
          <a:cs typeface="Verdana"/>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Verdana"/>
          <a:ea typeface="+mn-ea"/>
          <a:cs typeface="Verdana"/>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Verdana"/>
          <a:ea typeface="+mn-ea"/>
          <a:cs typeface="Verdana"/>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Verdana"/>
          <a:ea typeface="+mn-ea"/>
          <a:cs typeface="Verdana"/>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98FD7-DBB5-CB4C-AD67-B4CFEA21F471}" type="datetimeFigureOut">
              <a:rPr lang="en-US" smtClean="0"/>
              <a:t>6/12/17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F2D62B-1499-514E-8C15-23946469A5C4}" type="slidenum">
              <a:rPr lang="en-US" smtClean="0"/>
              <a:t>‹#›</a:t>
            </a:fld>
            <a:endParaRPr lang="en-US"/>
          </a:p>
        </p:txBody>
      </p:sp>
    </p:spTree>
    <p:extLst>
      <p:ext uri="{BB962C8B-B14F-4D97-AF65-F5344CB8AC3E}">
        <p14:creationId xmlns:p14="http://schemas.microsoft.com/office/powerpoint/2010/main" val="1833150402"/>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18.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1.wdp"/><Relationship Id="rId5" Type="http://schemas.openxmlformats.org/officeDocument/2006/relationships/image" Target="../media/image4.jpeg"/><Relationship Id="rId6" Type="http://schemas.microsoft.com/office/2007/relationships/hdphoto" Target="../media/hdphoto2.wdp"/><Relationship Id="rId7" Type="http://schemas.openxmlformats.org/officeDocument/2006/relationships/image" Target="../media/image5.jpeg"/><Relationship Id="rId8" Type="http://schemas.microsoft.com/office/2007/relationships/hdphoto" Target="../media/hdphoto3.wdp"/><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jpg"/><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1340" y="2072165"/>
            <a:ext cx="8543366" cy="1088136"/>
          </a:xfrm>
        </p:spPr>
        <p:txBody>
          <a:bodyPr>
            <a:noAutofit/>
          </a:bodyPr>
          <a:lstStyle/>
          <a:p>
            <a:r>
              <a:rPr lang="en-US" sz="3200" dirty="0" smtClean="0"/>
              <a:t>APA! Medical Clinic Apprenticeships</a:t>
            </a:r>
            <a:endParaRPr lang="en-US" sz="3200" dirty="0"/>
          </a:p>
        </p:txBody>
      </p:sp>
      <p:sp>
        <p:nvSpPr>
          <p:cNvPr id="3" name="Subtitle 2"/>
          <p:cNvSpPr>
            <a:spLocks noGrp="1"/>
          </p:cNvSpPr>
          <p:nvPr>
            <p:ph type="subTitle" idx="1"/>
          </p:nvPr>
        </p:nvSpPr>
        <p:spPr/>
        <p:txBody>
          <a:bodyPr/>
          <a:lstStyle/>
          <a:p>
            <a:r>
              <a:rPr lang="en-US" dirty="0" err="1" smtClean="0"/>
              <a:t>Jordana</a:t>
            </a:r>
            <a:r>
              <a:rPr lang="en-US" dirty="0" smtClean="0"/>
              <a:t> </a:t>
            </a:r>
            <a:r>
              <a:rPr lang="en-US" dirty="0" err="1" smtClean="0"/>
              <a:t>Moerbe</a:t>
            </a:r>
            <a:r>
              <a:rPr lang="en-US" dirty="0" smtClean="0"/>
              <a:t>, Medical Clinic Manager</a:t>
            </a:r>
            <a:endParaRPr lang="en-US" dirty="0"/>
          </a:p>
        </p:txBody>
      </p:sp>
      <p:sp>
        <p:nvSpPr>
          <p:cNvPr id="5" name="Rectangle 4"/>
          <p:cNvSpPr/>
          <p:nvPr/>
        </p:nvSpPr>
        <p:spPr>
          <a:xfrm>
            <a:off x="3548063" y="4136579"/>
            <a:ext cx="2286000" cy="1077218"/>
          </a:xfrm>
          <a:prstGeom prst="rect">
            <a:avLst/>
          </a:prstGeom>
        </p:spPr>
        <p:txBody>
          <a:bodyPr>
            <a:spAutoFit/>
          </a:bodyPr>
          <a:lstStyle/>
          <a:p>
            <a:r>
              <a:rPr lang="en-US" sz="3200" dirty="0">
                <a:solidFill>
                  <a:prstClr val="white"/>
                </a:solidFill>
                <a:latin typeface="American Typewriter"/>
                <a:ea typeface="+mj-ea"/>
                <a:cs typeface="American Typewriter"/>
              </a:rPr>
              <a:t>Alternative </a:t>
            </a:r>
            <a:endParaRPr lang="en-US" dirty="0"/>
          </a:p>
        </p:txBody>
      </p:sp>
    </p:spTree>
    <p:extLst>
      <p:ext uri="{BB962C8B-B14F-4D97-AF65-F5344CB8AC3E}">
        <p14:creationId xmlns:p14="http://schemas.microsoft.com/office/powerpoint/2010/main" val="1191019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it Happen</a:t>
            </a:r>
            <a:endParaRPr lang="en-US" dirty="0"/>
          </a:p>
        </p:txBody>
      </p:sp>
      <p:pic>
        <p:nvPicPr>
          <p:cNvPr id="4" name="Picture 3" descr="IMG_1840.JPG"/>
          <p:cNvPicPr>
            <a:picLocks noChangeAspect="1"/>
          </p:cNvPicPr>
          <p:nvPr/>
        </p:nvPicPr>
        <p:blipFill rotWithShape="1">
          <a:blip r:embed="rId2">
            <a:extLst>
              <a:ext uri="{28A0092B-C50C-407E-A947-70E740481C1C}">
                <a14:useLocalDpi xmlns:a14="http://schemas.microsoft.com/office/drawing/2010/main" val="0"/>
              </a:ext>
            </a:extLst>
          </a:blip>
          <a:srcRect t="13288" b="18737"/>
          <a:stretch/>
        </p:blipFill>
        <p:spPr>
          <a:xfrm>
            <a:off x="0" y="4"/>
            <a:ext cx="9144000" cy="4661654"/>
          </a:xfrm>
          <a:prstGeom prst="rect">
            <a:avLst/>
          </a:prstGeom>
        </p:spPr>
      </p:pic>
    </p:spTree>
    <p:extLst>
      <p:ext uri="{BB962C8B-B14F-4D97-AF65-F5344CB8AC3E}">
        <p14:creationId xmlns:p14="http://schemas.microsoft.com/office/powerpoint/2010/main" val="193805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Staffing Overview</a:t>
            </a:r>
            <a:endParaRPr lang="en-US" sz="4000" dirty="0"/>
          </a:p>
        </p:txBody>
      </p:sp>
      <p:sp>
        <p:nvSpPr>
          <p:cNvPr id="3" name="TextBox 2"/>
          <p:cNvSpPr txBox="1"/>
          <p:nvPr/>
        </p:nvSpPr>
        <p:spPr>
          <a:xfrm>
            <a:off x="435044" y="1747902"/>
            <a:ext cx="4136956" cy="2778196"/>
          </a:xfrm>
          <a:prstGeom prst="rect">
            <a:avLst/>
          </a:prstGeom>
          <a:noFill/>
        </p:spPr>
        <p:txBody>
          <a:bodyPr wrap="square" rtlCol="0">
            <a:spAutoFit/>
          </a:bodyPr>
          <a:lstStyle/>
          <a:p>
            <a:pPr marL="800100" lvl="1" indent="-342900">
              <a:lnSpc>
                <a:spcPct val="90000"/>
              </a:lnSpc>
              <a:buClr>
                <a:srgbClr val="DD5928"/>
              </a:buClr>
              <a:buFont typeface="Wingdings" charset="2"/>
              <a:buChar char="§"/>
              <a:defRPr sz="1800" spc="0">
                <a:solidFill>
                  <a:srgbClr val="000000"/>
                </a:solidFill>
              </a:defRPr>
            </a:pPr>
            <a:endParaRPr lang="en-US" sz="1600" spc="100" dirty="0" smtClean="0">
              <a:solidFill>
                <a:srgbClr val="534949"/>
              </a:solidFill>
              <a:latin typeface="Verdana"/>
              <a:cs typeface="Verdana"/>
            </a:endParaRP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Veterinarians</a:t>
            </a:r>
          </a:p>
          <a:p>
            <a:pPr marL="342900" indent="-342900">
              <a:lnSpc>
                <a:spcPct val="90000"/>
              </a:lnSpc>
              <a:buClr>
                <a:srgbClr val="DD5928"/>
              </a:buClr>
              <a:buFont typeface="Wingdings" charset="2"/>
              <a:buChar char="§"/>
              <a:defRPr sz="1800" spc="0">
                <a:solidFill>
                  <a:srgbClr val="000000"/>
                </a:solidFill>
              </a:defRPr>
            </a:pPr>
            <a:endParaRPr lang="en-US" sz="2000" spc="100" dirty="0" smtClean="0">
              <a:solidFill>
                <a:srgbClr val="534949"/>
              </a:solidFill>
              <a:latin typeface="Verdana"/>
              <a:cs typeface="Verdana"/>
            </a:endParaRP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Manager</a:t>
            </a:r>
          </a:p>
          <a:p>
            <a:pPr marL="342900" lvl="0" indent="-342900">
              <a:lnSpc>
                <a:spcPct val="90000"/>
              </a:lnSpc>
              <a:buClr>
                <a:srgbClr val="DD5928"/>
              </a:buClr>
              <a:buFont typeface="Wingdings" charset="2"/>
              <a:buChar char="§"/>
              <a:defRPr sz="1800" spc="0">
                <a:solidFill>
                  <a:srgbClr val="000000"/>
                </a:solidFill>
              </a:defRPr>
            </a:pPr>
            <a:endParaRPr lang="en-US" sz="2000" spc="100" dirty="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r>
              <a:rPr lang="en-US" sz="2000" spc="100" dirty="0">
                <a:solidFill>
                  <a:srgbClr val="534949"/>
                </a:solidFill>
                <a:latin typeface="Verdana"/>
                <a:cs typeface="Verdana"/>
              </a:rPr>
              <a:t>Technicians</a:t>
            </a:r>
          </a:p>
          <a:p>
            <a:pPr marL="800100" lvl="1" indent="-342900">
              <a:lnSpc>
                <a:spcPct val="110000"/>
              </a:lnSpc>
              <a:buClr>
                <a:srgbClr val="DD5928"/>
              </a:buClr>
              <a:buFont typeface="Wingdings" charset="2"/>
              <a:buChar char="§"/>
              <a:defRPr sz="1800" spc="0">
                <a:solidFill>
                  <a:srgbClr val="000000"/>
                </a:solidFill>
              </a:defRPr>
            </a:pPr>
            <a:r>
              <a:rPr lang="en-US" sz="1600" spc="100" dirty="0">
                <a:solidFill>
                  <a:srgbClr val="534949"/>
                </a:solidFill>
                <a:latin typeface="Verdana"/>
                <a:cs typeface="Verdana"/>
              </a:rPr>
              <a:t>Appointment Tech</a:t>
            </a:r>
          </a:p>
          <a:p>
            <a:pPr marL="800100" lvl="1" indent="-342900">
              <a:lnSpc>
                <a:spcPct val="110000"/>
              </a:lnSpc>
              <a:buClr>
                <a:srgbClr val="DD5928"/>
              </a:buClr>
              <a:buFont typeface="Wingdings" charset="2"/>
              <a:buChar char="§"/>
              <a:defRPr sz="1800" spc="0">
                <a:solidFill>
                  <a:srgbClr val="000000"/>
                </a:solidFill>
              </a:defRPr>
            </a:pPr>
            <a:r>
              <a:rPr lang="en-US" sz="1600" spc="100" dirty="0">
                <a:solidFill>
                  <a:srgbClr val="534949"/>
                </a:solidFill>
                <a:latin typeface="Verdana"/>
                <a:cs typeface="Verdana"/>
              </a:rPr>
              <a:t>Cat Tech</a:t>
            </a:r>
          </a:p>
          <a:p>
            <a:pPr marL="800100" lvl="1" indent="-342900">
              <a:lnSpc>
                <a:spcPct val="110000"/>
              </a:lnSpc>
              <a:buClr>
                <a:srgbClr val="DD5928"/>
              </a:buClr>
              <a:buFont typeface="Wingdings" charset="2"/>
              <a:buChar char="§"/>
              <a:defRPr sz="1800" spc="0">
                <a:solidFill>
                  <a:srgbClr val="000000"/>
                </a:solidFill>
              </a:defRPr>
            </a:pPr>
            <a:r>
              <a:rPr lang="en-US" sz="1600" spc="100" dirty="0">
                <a:solidFill>
                  <a:srgbClr val="534949"/>
                </a:solidFill>
                <a:latin typeface="Verdana"/>
                <a:cs typeface="Verdana"/>
              </a:rPr>
              <a:t>Dog Tech</a:t>
            </a:r>
          </a:p>
          <a:p>
            <a:pPr marL="800100" lvl="1" indent="-342900">
              <a:lnSpc>
                <a:spcPct val="110000"/>
              </a:lnSpc>
              <a:buClr>
                <a:srgbClr val="DD5928"/>
              </a:buClr>
              <a:buFont typeface="Wingdings" charset="2"/>
              <a:buChar char="§"/>
              <a:defRPr sz="1800" spc="0">
                <a:solidFill>
                  <a:srgbClr val="000000"/>
                </a:solidFill>
              </a:defRPr>
            </a:pPr>
            <a:r>
              <a:rPr lang="en-US" sz="1600" spc="100" dirty="0">
                <a:solidFill>
                  <a:srgbClr val="534949"/>
                </a:solidFill>
                <a:latin typeface="Verdana"/>
                <a:cs typeface="Verdana"/>
              </a:rPr>
              <a:t>Hospitalized </a:t>
            </a:r>
            <a:r>
              <a:rPr lang="en-US" sz="1600" spc="100" dirty="0" smtClean="0">
                <a:solidFill>
                  <a:srgbClr val="534949"/>
                </a:solidFill>
                <a:latin typeface="Verdana"/>
                <a:cs typeface="Verdana"/>
              </a:rPr>
              <a:t>Tech</a:t>
            </a:r>
          </a:p>
        </p:txBody>
      </p:sp>
      <p:pic>
        <p:nvPicPr>
          <p:cNvPr id="4" name="Picture 3" descr="IMG_57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192" y="1912476"/>
            <a:ext cx="4168588" cy="4168588"/>
          </a:xfrm>
          <a:prstGeom prst="rect">
            <a:avLst/>
          </a:prstGeom>
        </p:spPr>
      </p:pic>
    </p:spTree>
    <p:extLst>
      <p:ext uri="{BB962C8B-B14F-4D97-AF65-F5344CB8AC3E}">
        <p14:creationId xmlns:p14="http://schemas.microsoft.com/office/powerpoint/2010/main" val="14207494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Where We Save Money and Time</a:t>
            </a:r>
            <a:endParaRPr lang="en-US" sz="4000" dirty="0"/>
          </a:p>
        </p:txBody>
      </p:sp>
      <p:sp>
        <p:nvSpPr>
          <p:cNvPr id="3" name="TextBox 2"/>
          <p:cNvSpPr txBox="1"/>
          <p:nvPr/>
        </p:nvSpPr>
        <p:spPr>
          <a:xfrm>
            <a:off x="435044" y="1747902"/>
            <a:ext cx="4585191" cy="3670236"/>
          </a:xfrm>
          <a:prstGeom prst="rect">
            <a:avLst/>
          </a:prstGeom>
          <a:noFill/>
        </p:spPr>
        <p:txBody>
          <a:bodyPr wrap="square" rtlCol="0">
            <a:spAutoFit/>
          </a:bodyPr>
          <a:lstStyle/>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Treat what we see</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No expensive tests unless really critical to treatment</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What happens if the result is negative?</a:t>
            </a:r>
          </a:p>
          <a:p>
            <a:pPr marL="800100" lvl="1" indent="-342900">
              <a:lnSpc>
                <a:spcPct val="90000"/>
              </a:lnSpc>
              <a:buClr>
                <a:srgbClr val="DD5928"/>
              </a:buClr>
              <a:buFont typeface="Wingdings" charset="2"/>
              <a:buChar char="§"/>
              <a:defRPr sz="1800" spc="0">
                <a:solidFill>
                  <a:srgbClr val="000000"/>
                </a:solidFill>
              </a:defRPr>
            </a:pPr>
            <a:endParaRPr lang="en-US" spc="100" dirty="0" smtClean="0">
              <a:solidFill>
                <a:srgbClr val="534949"/>
              </a:solidFill>
              <a:latin typeface="Verdana"/>
              <a:cs typeface="Verdana"/>
            </a:endParaRP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James Herriot Medicine</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Nature is your biggest ally</a:t>
            </a:r>
          </a:p>
          <a:p>
            <a:pPr marL="800100" lvl="1" indent="-342900">
              <a:lnSpc>
                <a:spcPct val="90000"/>
              </a:lnSpc>
              <a:buClr>
                <a:srgbClr val="DD5928"/>
              </a:buClr>
              <a:buFont typeface="Wingdings" charset="2"/>
              <a:buChar char="§"/>
              <a:defRPr sz="1800" spc="0">
                <a:solidFill>
                  <a:srgbClr val="000000"/>
                </a:solidFill>
              </a:defRPr>
            </a:pPr>
            <a:endParaRPr lang="en-US" spc="100" dirty="0" smtClean="0">
              <a:solidFill>
                <a:srgbClr val="534949"/>
              </a:solidFill>
              <a:latin typeface="Verdana"/>
              <a:cs typeface="Verdana"/>
            </a:endParaRP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Use what you have</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Don’t order expensive drugs unless there is truly no alternative – there almost always is</a:t>
            </a:r>
          </a:p>
        </p:txBody>
      </p:sp>
      <p:pic>
        <p:nvPicPr>
          <p:cNvPr id="4" name="Picture 3" descr="IMG_1736.JPG"/>
          <p:cNvPicPr>
            <a:picLocks noChangeAspect="1"/>
          </p:cNvPicPr>
          <p:nvPr/>
        </p:nvPicPr>
        <p:blipFill rotWithShape="1">
          <a:blip r:embed="rId2">
            <a:extLst>
              <a:ext uri="{28A0092B-C50C-407E-A947-70E740481C1C}">
                <a14:useLocalDpi xmlns:a14="http://schemas.microsoft.com/office/drawing/2010/main" val="0"/>
              </a:ext>
            </a:extLst>
          </a:blip>
          <a:srcRect l="15995" t="8808" r="9124" b="6832"/>
          <a:stretch/>
        </p:blipFill>
        <p:spPr>
          <a:xfrm rot="5400000">
            <a:off x="4654177" y="1949823"/>
            <a:ext cx="4721412" cy="3989295"/>
          </a:xfrm>
          <a:prstGeom prst="rect">
            <a:avLst/>
          </a:prstGeom>
        </p:spPr>
      </p:pic>
    </p:spTree>
    <p:extLst>
      <p:ext uri="{BB962C8B-B14F-4D97-AF65-F5344CB8AC3E}">
        <p14:creationId xmlns:p14="http://schemas.microsoft.com/office/powerpoint/2010/main" val="2553663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Where We Save Money and Time</a:t>
            </a:r>
            <a:endParaRPr lang="en-US" sz="4000" dirty="0"/>
          </a:p>
        </p:txBody>
      </p:sp>
      <p:sp>
        <p:nvSpPr>
          <p:cNvPr id="3" name="TextBox 2"/>
          <p:cNvSpPr txBox="1"/>
          <p:nvPr/>
        </p:nvSpPr>
        <p:spPr>
          <a:xfrm>
            <a:off x="435044" y="1867430"/>
            <a:ext cx="5212721" cy="4058547"/>
          </a:xfrm>
          <a:prstGeom prst="rect">
            <a:avLst/>
          </a:prstGeom>
          <a:noFill/>
        </p:spPr>
        <p:txBody>
          <a:bodyPr wrap="square" rtlCol="0">
            <a:spAutoFit/>
          </a:bodyPr>
          <a:lstStyle/>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Ask for donations and help</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Tangible supplies</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Chip-ins</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Fosters/adopters</a:t>
            </a: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Accept ALL donations</a:t>
            </a: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Volunteer help</a:t>
            </a: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Break up tubes/bottles </a:t>
            </a:r>
            <a:r>
              <a:rPr lang="en-US" sz="2000" spc="100" dirty="0" smtClean="0">
                <a:solidFill>
                  <a:srgbClr val="534949"/>
                </a:solidFill>
                <a:latin typeface="Verdana"/>
                <a:cs typeface="Verdana"/>
              </a:rPr>
              <a:t>to </a:t>
            </a:r>
            <a:r>
              <a:rPr lang="en-US" sz="2000" spc="100" dirty="0" smtClean="0">
                <a:solidFill>
                  <a:srgbClr val="534949"/>
                </a:solidFill>
                <a:latin typeface="Verdana"/>
                <a:cs typeface="Verdana"/>
              </a:rPr>
              <a:t>share without contamination</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Frontline</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Eye meds</a:t>
            </a: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Find alternatives to expensive medications</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Eye meds</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Antibiotics</a:t>
            </a: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Foster Homes</a:t>
            </a:r>
            <a:endParaRPr lang="en-US" sz="2000" spc="100" dirty="0">
              <a:solidFill>
                <a:srgbClr val="534949"/>
              </a:solidFill>
              <a:latin typeface="Verdana"/>
              <a:cs typeface="Verdana"/>
            </a:endParaRPr>
          </a:p>
        </p:txBody>
      </p:sp>
      <p:pic>
        <p:nvPicPr>
          <p:cNvPr id="5" name="Picture 4" descr="DSC_0026-L.jpg"/>
          <p:cNvPicPr>
            <a:picLocks noChangeAspect="1"/>
          </p:cNvPicPr>
          <p:nvPr/>
        </p:nvPicPr>
        <p:blipFill rotWithShape="1">
          <a:blip r:embed="rId3">
            <a:extLst>
              <a:ext uri="{28A0092B-C50C-407E-A947-70E740481C1C}">
                <a14:useLocalDpi xmlns:a14="http://schemas.microsoft.com/office/drawing/2010/main" val="0"/>
              </a:ext>
            </a:extLst>
          </a:blip>
          <a:srcRect l="4758" t="17135" r="32353" b="5021"/>
          <a:stretch/>
        </p:blipFill>
        <p:spPr>
          <a:xfrm>
            <a:off x="5645248" y="1718020"/>
            <a:ext cx="2747309" cy="2269896"/>
          </a:xfrm>
          <a:prstGeom prst="rect">
            <a:avLst/>
          </a:prstGeom>
        </p:spPr>
      </p:pic>
      <p:pic>
        <p:nvPicPr>
          <p:cNvPr id="6" name="Picture 5" descr="DSC_0019-L.jpg"/>
          <p:cNvPicPr>
            <a:picLocks noChangeAspect="1"/>
          </p:cNvPicPr>
          <p:nvPr/>
        </p:nvPicPr>
        <p:blipFill rotWithShape="1">
          <a:blip r:embed="rId4">
            <a:extLst>
              <a:ext uri="{28A0092B-C50C-407E-A947-70E740481C1C}">
                <a14:useLocalDpi xmlns:a14="http://schemas.microsoft.com/office/drawing/2010/main" val="0"/>
              </a:ext>
            </a:extLst>
          </a:blip>
          <a:srcRect l="7679" t="7541" r="10294"/>
          <a:stretch/>
        </p:blipFill>
        <p:spPr>
          <a:xfrm>
            <a:off x="5642730" y="4158889"/>
            <a:ext cx="2752344" cy="2225999"/>
          </a:xfrm>
          <a:prstGeom prst="rect">
            <a:avLst/>
          </a:prstGeom>
        </p:spPr>
      </p:pic>
    </p:spTree>
    <p:extLst>
      <p:ext uri="{BB962C8B-B14F-4D97-AF65-F5344CB8AC3E}">
        <p14:creationId xmlns:p14="http://schemas.microsoft.com/office/powerpoint/2010/main" val="3926809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What We See and Treat</a:t>
            </a:r>
            <a:endParaRPr lang="en-US" sz="4000" dirty="0"/>
          </a:p>
        </p:txBody>
      </p:sp>
      <p:sp>
        <p:nvSpPr>
          <p:cNvPr id="3" name="TextBox 2"/>
          <p:cNvSpPr txBox="1"/>
          <p:nvPr/>
        </p:nvSpPr>
        <p:spPr>
          <a:xfrm>
            <a:off x="435044" y="1747902"/>
            <a:ext cx="7199897" cy="872547"/>
          </a:xfrm>
          <a:prstGeom prst="rect">
            <a:avLst/>
          </a:prstGeom>
          <a:noFill/>
        </p:spPr>
        <p:txBody>
          <a:bodyPr wrap="square" rtlCol="0">
            <a:spAutoFit/>
          </a:bodyPr>
          <a:lstStyle/>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Our markers:</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QOL</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Long term outcome</a:t>
            </a:r>
          </a:p>
        </p:txBody>
      </p:sp>
      <p:pic>
        <p:nvPicPr>
          <p:cNvPr id="4" name="Picture 3" descr="IMG_2509.JPG"/>
          <p:cNvPicPr>
            <a:picLocks noChangeAspect="1"/>
          </p:cNvPicPr>
          <p:nvPr/>
        </p:nvPicPr>
        <p:blipFill rotWithShape="1">
          <a:blip r:embed="rId3">
            <a:extLst>
              <a:ext uri="{28A0092B-C50C-407E-A947-70E740481C1C}">
                <a14:useLocalDpi xmlns:a14="http://schemas.microsoft.com/office/drawing/2010/main" val="0"/>
              </a:ext>
            </a:extLst>
          </a:blip>
          <a:srcRect l="7831" r="10026" b="19913"/>
          <a:stretch/>
        </p:blipFill>
        <p:spPr>
          <a:xfrm rot="5400000">
            <a:off x="-267190" y="3466348"/>
            <a:ext cx="3780120" cy="2764118"/>
          </a:xfrm>
          <a:prstGeom prst="rect">
            <a:avLst/>
          </a:prstGeom>
        </p:spPr>
      </p:pic>
      <p:pic>
        <p:nvPicPr>
          <p:cNvPr id="5" name="Picture 4" descr="IMG_2495.JPG"/>
          <p:cNvPicPr>
            <a:picLocks noChangeAspect="1"/>
          </p:cNvPicPr>
          <p:nvPr/>
        </p:nvPicPr>
        <p:blipFill rotWithShape="1">
          <a:blip r:embed="rId4">
            <a:extLst>
              <a:ext uri="{28A0092B-C50C-407E-A947-70E740481C1C}">
                <a14:useLocalDpi xmlns:a14="http://schemas.microsoft.com/office/drawing/2010/main" val="0"/>
              </a:ext>
            </a:extLst>
          </a:blip>
          <a:srcRect t="23158" b="4210"/>
          <a:stretch/>
        </p:blipFill>
        <p:spPr>
          <a:xfrm rot="5400000">
            <a:off x="2261099" y="3814977"/>
            <a:ext cx="3785097" cy="2061881"/>
          </a:xfrm>
          <a:prstGeom prst="rect">
            <a:avLst/>
          </a:prstGeom>
        </p:spPr>
      </p:pic>
      <p:pic>
        <p:nvPicPr>
          <p:cNvPr id="6" name="Picture 5" descr="IMG_113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178" y="2958346"/>
            <a:ext cx="3765175" cy="3765175"/>
          </a:xfrm>
          <a:prstGeom prst="rect">
            <a:avLst/>
          </a:prstGeom>
        </p:spPr>
      </p:pic>
    </p:spTree>
    <p:extLst>
      <p:ext uri="{BB962C8B-B14F-4D97-AF65-F5344CB8AC3E}">
        <p14:creationId xmlns:p14="http://schemas.microsoft.com/office/powerpoint/2010/main" val="40799756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What We See and Treat</a:t>
            </a:r>
            <a:endParaRPr lang="en-US" sz="4000" dirty="0"/>
          </a:p>
        </p:txBody>
      </p:sp>
      <p:sp>
        <p:nvSpPr>
          <p:cNvPr id="3" name="TextBox 2"/>
          <p:cNvSpPr txBox="1"/>
          <p:nvPr/>
        </p:nvSpPr>
        <p:spPr>
          <a:xfrm>
            <a:off x="435045" y="1747902"/>
            <a:ext cx="3882956" cy="4278095"/>
          </a:xfrm>
          <a:prstGeom prst="rect">
            <a:avLst/>
          </a:prstGeom>
          <a:noFill/>
        </p:spPr>
        <p:txBody>
          <a:bodyPr wrap="square" rtlCol="0">
            <a:spAutoFit/>
          </a:bodyPr>
          <a:lstStyle/>
          <a:p>
            <a:pPr marL="342900" lvl="0" indent="-342900">
              <a:lnSpc>
                <a:spcPct val="90000"/>
              </a:lnSpc>
              <a:buClr>
                <a:srgbClr val="DD5928"/>
              </a:buClr>
              <a:buFont typeface="Wingdings" charset="2"/>
              <a:buChar char="§"/>
              <a:defRPr sz="1800" spc="0">
                <a:solidFill>
                  <a:srgbClr val="000000"/>
                </a:solidFill>
              </a:defRPr>
            </a:pPr>
            <a:r>
              <a:rPr lang="en-US" sz="2000" spc="100" dirty="0" err="1" smtClean="0">
                <a:solidFill>
                  <a:srgbClr val="534949"/>
                </a:solidFill>
                <a:latin typeface="Verdana"/>
                <a:cs typeface="Verdana"/>
              </a:rPr>
              <a:t>Parvo</a:t>
            </a:r>
            <a:endParaRPr lang="en-US" sz="2000" spc="100" dirty="0" smtClean="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r>
              <a:rPr lang="en-US" sz="2000" spc="100" dirty="0" err="1" smtClean="0">
                <a:solidFill>
                  <a:srgbClr val="534949"/>
                </a:solidFill>
                <a:latin typeface="Verdana"/>
                <a:cs typeface="Verdana"/>
              </a:rPr>
              <a:t>Calici</a:t>
            </a:r>
            <a:endParaRPr lang="en-US" sz="2000" spc="100" dirty="0" smtClean="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r>
              <a:rPr lang="en-US" sz="2000" spc="100" dirty="0" err="1" smtClean="0">
                <a:solidFill>
                  <a:srgbClr val="534949"/>
                </a:solidFill>
                <a:latin typeface="Verdana"/>
                <a:cs typeface="Verdana"/>
              </a:rPr>
              <a:t>Panleuk</a:t>
            </a:r>
            <a:endParaRPr lang="en-US" sz="2000" spc="100" dirty="0" smtClean="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Ringworm</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Heartworm</a:t>
            </a:r>
          </a:p>
          <a:p>
            <a:pPr marL="342900" lvl="0" indent="-342900">
              <a:lnSpc>
                <a:spcPct val="90000"/>
              </a:lnSpc>
              <a:buClr>
                <a:srgbClr val="DD5928"/>
              </a:buClr>
              <a:buFont typeface="Wingdings" charset="2"/>
              <a:buChar char="§"/>
              <a:defRPr sz="1800" spc="0">
                <a:solidFill>
                  <a:srgbClr val="000000"/>
                </a:solidFill>
              </a:defRPr>
            </a:pPr>
            <a:r>
              <a:rPr lang="en-US" sz="2000" spc="100" dirty="0" err="1" smtClean="0">
                <a:solidFill>
                  <a:srgbClr val="534949"/>
                </a:solidFill>
                <a:latin typeface="Verdana"/>
                <a:cs typeface="Verdana"/>
              </a:rPr>
              <a:t>FeLV</a:t>
            </a:r>
            <a:endParaRPr lang="en-US" sz="2000" spc="100" dirty="0" smtClean="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Neonatal kittens</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Distemper</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Neurological (acute and chronic)</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Trauma</a:t>
            </a:r>
          </a:p>
          <a:p>
            <a:pPr marL="800100" lvl="1" indent="-342900">
              <a:lnSpc>
                <a:spcPct val="90000"/>
              </a:lnSpc>
              <a:buClr>
                <a:srgbClr val="DD5928"/>
              </a:buClr>
              <a:buFont typeface="Wingdings" charset="2"/>
              <a:buChar char="§"/>
              <a:defRPr sz="1800" spc="0">
                <a:solidFill>
                  <a:srgbClr val="000000"/>
                </a:solidFill>
              </a:defRPr>
            </a:pPr>
            <a:endParaRPr lang="en-US" sz="2000" spc="100" dirty="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endParaRPr lang="en-US" spc="100" dirty="0" smtClean="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endParaRPr lang="en-US" spc="100" dirty="0">
              <a:solidFill>
                <a:srgbClr val="534949"/>
              </a:solidFill>
              <a:latin typeface="Verdana"/>
              <a:cs typeface="Verdana"/>
            </a:endParaRPr>
          </a:p>
          <a:p>
            <a:pPr marL="342900" indent="-342900">
              <a:buClr>
                <a:srgbClr val="DD5928"/>
              </a:buClr>
              <a:buFont typeface="Wingdings" charset="2"/>
              <a:buChar char="§"/>
            </a:pPr>
            <a:endParaRPr lang="en-US" dirty="0">
              <a:latin typeface="Verdana"/>
              <a:cs typeface="Verdana"/>
            </a:endParaRPr>
          </a:p>
        </p:txBody>
      </p:sp>
      <p:sp>
        <p:nvSpPr>
          <p:cNvPr id="4" name="Rectangle 3"/>
          <p:cNvSpPr/>
          <p:nvPr/>
        </p:nvSpPr>
        <p:spPr>
          <a:xfrm>
            <a:off x="4572000" y="1747902"/>
            <a:ext cx="4572000" cy="2867452"/>
          </a:xfrm>
          <a:prstGeom prst="rect">
            <a:avLst/>
          </a:prstGeom>
        </p:spPr>
        <p:txBody>
          <a:bodyPr>
            <a:spAutoFit/>
          </a:bodyPr>
          <a:lstStyle/>
          <a:p>
            <a:pPr marL="342900" lvl="0" indent="-342900">
              <a:lnSpc>
                <a:spcPct val="90000"/>
              </a:lnSpc>
              <a:buClr>
                <a:srgbClr val="DD5928"/>
              </a:buClr>
              <a:buFont typeface="Wingdings" charset="2"/>
              <a:buChar char="§"/>
              <a:defRPr sz="1800" spc="0">
                <a:solidFill>
                  <a:srgbClr val="000000"/>
                </a:solidFill>
              </a:defRPr>
            </a:pPr>
            <a:r>
              <a:rPr lang="en-US" sz="2000" spc="100" dirty="0">
                <a:solidFill>
                  <a:srgbClr val="534949"/>
                </a:solidFill>
                <a:latin typeface="Verdana"/>
                <a:cs typeface="Verdana"/>
              </a:rPr>
              <a:t>Chronic conditions:</a:t>
            </a:r>
          </a:p>
          <a:p>
            <a:pPr marL="800100" lvl="1"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Hypothyroidism</a:t>
            </a:r>
          </a:p>
          <a:p>
            <a:pPr marL="800100" lvl="1"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Hyperthyroidism</a:t>
            </a:r>
          </a:p>
          <a:p>
            <a:pPr marL="800100" lvl="1" indent="-342900">
              <a:lnSpc>
                <a:spcPct val="90000"/>
              </a:lnSpc>
              <a:buClr>
                <a:srgbClr val="DD5928"/>
              </a:buClr>
              <a:buFont typeface="Wingdings" charset="2"/>
              <a:buChar char="§"/>
              <a:defRPr sz="1800" spc="0">
                <a:solidFill>
                  <a:srgbClr val="000000"/>
                </a:solidFill>
              </a:defRPr>
            </a:pPr>
            <a:r>
              <a:rPr lang="en-US" sz="2000" spc="100" dirty="0" err="1" smtClean="0">
                <a:solidFill>
                  <a:srgbClr val="534949"/>
                </a:solidFill>
                <a:latin typeface="Verdana"/>
                <a:cs typeface="Verdana"/>
              </a:rPr>
              <a:t>Megaesophagus</a:t>
            </a:r>
            <a:endParaRPr lang="en-US" sz="2000" spc="100" dirty="0" smtClean="0">
              <a:solidFill>
                <a:srgbClr val="534949"/>
              </a:solidFill>
              <a:latin typeface="Verdana"/>
              <a:cs typeface="Verdana"/>
            </a:endParaRPr>
          </a:p>
          <a:p>
            <a:pPr marL="800100" lvl="1"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Diabetes</a:t>
            </a:r>
          </a:p>
          <a:p>
            <a:pPr marL="800100" lvl="1"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Seizures</a:t>
            </a:r>
          </a:p>
          <a:p>
            <a:pPr marL="800100" lvl="1"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Incontinence</a:t>
            </a:r>
          </a:p>
          <a:p>
            <a:pPr marL="800100" lvl="1"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Renal failure</a:t>
            </a:r>
          </a:p>
          <a:p>
            <a:pPr marL="800100" lvl="1"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Heart failure</a:t>
            </a:r>
          </a:p>
          <a:p>
            <a:pPr marL="800100" lvl="1" indent="-342900">
              <a:lnSpc>
                <a:spcPct val="90000"/>
              </a:lnSpc>
              <a:buClr>
                <a:srgbClr val="DD5928"/>
              </a:buClr>
              <a:buFont typeface="Wingdings" charset="2"/>
              <a:buChar char="§"/>
              <a:defRPr sz="1800" spc="0">
                <a:solidFill>
                  <a:srgbClr val="000000"/>
                </a:solidFill>
              </a:defRPr>
            </a:pPr>
            <a:endParaRPr lang="en-US" sz="2000" spc="100" dirty="0">
              <a:solidFill>
                <a:srgbClr val="534949"/>
              </a:solidFill>
              <a:latin typeface="Verdana"/>
              <a:cs typeface="Verdana"/>
            </a:endParaRPr>
          </a:p>
        </p:txBody>
      </p:sp>
      <p:pic>
        <p:nvPicPr>
          <p:cNvPr id="5" name="Picture 4" descr="IMG_1984.JPG"/>
          <p:cNvPicPr>
            <a:picLocks noChangeAspect="1"/>
          </p:cNvPicPr>
          <p:nvPr/>
        </p:nvPicPr>
        <p:blipFill rotWithShape="1">
          <a:blip r:embed="rId3">
            <a:extLst>
              <a:ext uri="{28A0092B-C50C-407E-A947-70E740481C1C}">
                <a14:useLocalDpi xmlns:a14="http://schemas.microsoft.com/office/drawing/2010/main" val="0"/>
              </a:ext>
            </a:extLst>
          </a:blip>
          <a:srcRect l="12499" t="15359" r="33905" b="10349"/>
          <a:stretch/>
        </p:blipFill>
        <p:spPr>
          <a:xfrm rot="5400000">
            <a:off x="3324413" y="4534652"/>
            <a:ext cx="2061879" cy="246529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172896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a:t>Maddie’s</a:t>
            </a:r>
            <a:r>
              <a:rPr lang="en-US" sz="3200" dirty="0"/>
              <a:t> Clinic Apprenticeship </a:t>
            </a:r>
            <a:br>
              <a:rPr lang="en-US" sz="3200" dirty="0"/>
            </a:br>
            <a:r>
              <a:rPr lang="en-US" sz="3200" dirty="0"/>
              <a:t>for </a:t>
            </a:r>
            <a:r>
              <a:rPr lang="en-US" sz="3200" dirty="0" smtClean="0"/>
              <a:t>Vet Techs</a:t>
            </a:r>
            <a:endParaRPr lang="en-US" sz="3200" dirty="0"/>
          </a:p>
        </p:txBody>
      </p:sp>
      <p:sp>
        <p:nvSpPr>
          <p:cNvPr id="3" name="TextBox 2"/>
          <p:cNvSpPr txBox="1"/>
          <p:nvPr/>
        </p:nvSpPr>
        <p:spPr>
          <a:xfrm>
            <a:off x="284163" y="1643098"/>
            <a:ext cx="4465661" cy="4883388"/>
          </a:xfrm>
          <a:prstGeom prst="rect">
            <a:avLst/>
          </a:prstGeom>
          <a:noFill/>
        </p:spPr>
        <p:txBody>
          <a:bodyPr wrap="square" rtlCol="0">
            <a:spAutoFit/>
          </a:bodyPr>
          <a:lstStyle/>
          <a:p>
            <a:pPr marL="342900" lvl="0" indent="-342900">
              <a:lnSpc>
                <a:spcPct val="12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How to use and follow protocols</a:t>
            </a:r>
          </a:p>
          <a:p>
            <a:pPr marL="342900" lvl="0" indent="-342900">
              <a:lnSpc>
                <a:spcPct val="12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How following protocols allows you to treat more animals on a daily basis</a:t>
            </a:r>
          </a:p>
          <a:p>
            <a:pPr marL="342900" lvl="0" indent="-342900">
              <a:lnSpc>
                <a:spcPct val="12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What to elevate to a vet</a:t>
            </a:r>
          </a:p>
          <a:p>
            <a:pPr marL="342900" lvl="0" indent="-342900">
              <a:lnSpc>
                <a:spcPct val="12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What you can be empowered to do</a:t>
            </a:r>
          </a:p>
          <a:p>
            <a:pPr marL="342900" lvl="0" indent="-342900">
              <a:lnSpc>
                <a:spcPct val="12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Time management</a:t>
            </a:r>
          </a:p>
          <a:p>
            <a:pPr marL="342900" lvl="0" indent="-342900">
              <a:lnSpc>
                <a:spcPct val="12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Triaging</a:t>
            </a:r>
          </a:p>
          <a:p>
            <a:pPr marL="342900" lvl="0" indent="-342900">
              <a:lnSpc>
                <a:spcPct val="12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Working with other teams</a:t>
            </a:r>
          </a:p>
          <a:p>
            <a:pPr marL="342900" lvl="0" indent="-342900">
              <a:lnSpc>
                <a:spcPct val="12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Becoming comfortable asking for a second opinion</a:t>
            </a:r>
            <a:endParaRPr lang="en-US" spc="100" dirty="0">
              <a:solidFill>
                <a:srgbClr val="534949"/>
              </a:solidFill>
              <a:latin typeface="Verdana"/>
              <a:cs typeface="Verdana"/>
            </a:endParaRPr>
          </a:p>
        </p:txBody>
      </p:sp>
      <p:pic>
        <p:nvPicPr>
          <p:cNvPr id="4" name="Picture 3" descr="DSC_0062-L.jpg"/>
          <p:cNvPicPr>
            <a:picLocks noChangeAspect="1"/>
          </p:cNvPicPr>
          <p:nvPr/>
        </p:nvPicPr>
        <p:blipFill rotWithShape="1">
          <a:blip r:embed="rId3">
            <a:extLst>
              <a:ext uri="{28A0092B-C50C-407E-A947-70E740481C1C}">
                <a14:useLocalDpi xmlns:a14="http://schemas.microsoft.com/office/drawing/2010/main" val="0"/>
              </a:ext>
            </a:extLst>
          </a:blip>
          <a:srcRect r="35948"/>
          <a:stretch/>
        </p:blipFill>
        <p:spPr>
          <a:xfrm>
            <a:off x="5084084" y="1927196"/>
            <a:ext cx="3774166" cy="3933124"/>
          </a:xfrm>
          <a:prstGeom prst="rect">
            <a:avLst/>
          </a:prstGeom>
        </p:spPr>
      </p:pic>
    </p:spTree>
    <p:extLst>
      <p:ext uri="{BB962C8B-B14F-4D97-AF65-F5344CB8AC3E}">
        <p14:creationId xmlns:p14="http://schemas.microsoft.com/office/powerpoint/2010/main" val="10950094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err="1"/>
              <a:t>Maddie’s</a:t>
            </a:r>
            <a:r>
              <a:rPr lang="en-US" sz="3600" dirty="0"/>
              <a:t> Clinic Apprenticeship </a:t>
            </a:r>
            <a:br>
              <a:rPr lang="en-US" sz="3600" dirty="0"/>
            </a:br>
            <a:r>
              <a:rPr lang="en-US" sz="3600" dirty="0"/>
              <a:t>for </a:t>
            </a:r>
            <a:r>
              <a:rPr lang="en-US" sz="3600" dirty="0" smtClean="0"/>
              <a:t>Clinic Managers</a:t>
            </a:r>
            <a:endParaRPr lang="en-US" sz="3400" dirty="0"/>
          </a:p>
        </p:txBody>
      </p:sp>
      <p:sp>
        <p:nvSpPr>
          <p:cNvPr id="3" name="TextBox 2"/>
          <p:cNvSpPr txBox="1"/>
          <p:nvPr/>
        </p:nvSpPr>
        <p:spPr>
          <a:xfrm>
            <a:off x="284163" y="1628156"/>
            <a:ext cx="5182837" cy="5463035"/>
          </a:xfrm>
          <a:prstGeom prst="rect">
            <a:avLst/>
          </a:prstGeom>
          <a:noFill/>
        </p:spPr>
        <p:txBody>
          <a:bodyPr wrap="square" rtlCol="0">
            <a:spAutoFit/>
          </a:bodyPr>
          <a:lstStyle/>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Ordering and purchasing</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How to maximize donations</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Triaging</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Managing medical cases</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Working with community vets</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When to step in and help on the floor and when not to</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Utilizing volunteers (wellness clinic)</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Continuing education for staff</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High volume s/n</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Crowd funding</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Creating protocols that are effective and easy to use</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Identifying protocols that aren’t effective or aren’t working</a:t>
            </a:r>
          </a:p>
          <a:p>
            <a:pPr marL="800100" lvl="1" indent="-342900">
              <a:lnSpc>
                <a:spcPct val="90000"/>
              </a:lnSpc>
              <a:buClr>
                <a:srgbClr val="DD5928"/>
              </a:buClr>
              <a:buFont typeface="Wingdings" charset="2"/>
              <a:buChar char="§"/>
              <a:defRPr sz="1800" spc="0">
                <a:solidFill>
                  <a:srgbClr val="000000"/>
                </a:solidFill>
              </a:defRPr>
            </a:pPr>
            <a:endParaRPr lang="en-US" spc="100" dirty="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endParaRPr lang="en-US" sz="1600" spc="100" dirty="0" smtClean="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endParaRPr lang="en-US" sz="1600" spc="100" dirty="0">
              <a:solidFill>
                <a:srgbClr val="534949"/>
              </a:solidFill>
              <a:latin typeface="Verdana"/>
              <a:cs typeface="Verdana"/>
            </a:endParaRPr>
          </a:p>
          <a:p>
            <a:pPr marL="342900" indent="-342900">
              <a:buClr>
                <a:srgbClr val="DD5928"/>
              </a:buClr>
              <a:buFont typeface="Wingdings" charset="2"/>
              <a:buChar char="§"/>
            </a:pPr>
            <a:endParaRPr lang="en-US" sz="1600" dirty="0">
              <a:latin typeface="Verdana"/>
              <a:cs typeface="Verdana"/>
            </a:endParaRPr>
          </a:p>
        </p:txBody>
      </p:sp>
      <p:pic>
        <p:nvPicPr>
          <p:cNvPr id="4" name="Picture 3"/>
          <p:cNvPicPr>
            <a:picLocks noChangeAspect="1"/>
          </p:cNvPicPr>
          <p:nvPr/>
        </p:nvPicPr>
        <p:blipFill rotWithShape="1">
          <a:blip r:embed="rId3"/>
          <a:srcRect l="14705" t="23091" r="8170" b="3050"/>
          <a:stretch/>
        </p:blipFill>
        <p:spPr>
          <a:xfrm>
            <a:off x="5467000" y="1628372"/>
            <a:ext cx="3270250" cy="4697720"/>
          </a:xfrm>
          <a:prstGeom prst="rect">
            <a:avLst/>
          </a:prstGeom>
        </p:spPr>
      </p:pic>
    </p:spTree>
    <p:extLst>
      <p:ext uri="{BB962C8B-B14F-4D97-AF65-F5344CB8AC3E}">
        <p14:creationId xmlns:p14="http://schemas.microsoft.com/office/powerpoint/2010/main" val="41568285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smtClean="0"/>
              <a:t>Maddie’s</a:t>
            </a:r>
            <a:r>
              <a:rPr lang="en-US" sz="3200" dirty="0" smtClean="0"/>
              <a:t> Clinic Apprenticeship </a:t>
            </a:r>
            <a:br>
              <a:rPr lang="en-US" sz="3200" dirty="0" smtClean="0"/>
            </a:br>
            <a:r>
              <a:rPr lang="en-US" sz="3200" dirty="0" smtClean="0"/>
              <a:t>for Veterinarians </a:t>
            </a:r>
            <a:endParaRPr lang="en-US" sz="3200" dirty="0"/>
          </a:p>
        </p:txBody>
      </p:sp>
      <p:sp>
        <p:nvSpPr>
          <p:cNvPr id="3" name="TextBox 2"/>
          <p:cNvSpPr txBox="1"/>
          <p:nvPr/>
        </p:nvSpPr>
        <p:spPr>
          <a:xfrm>
            <a:off x="284163" y="1632145"/>
            <a:ext cx="4854131" cy="4826962"/>
          </a:xfrm>
          <a:prstGeom prst="rect">
            <a:avLst/>
          </a:prstGeom>
          <a:noFill/>
        </p:spPr>
        <p:txBody>
          <a:bodyPr wrap="square" rtlCol="0">
            <a:spAutoFit/>
          </a:bodyPr>
          <a:lstStyle/>
          <a:p>
            <a:pPr marL="342900" lvl="0" indent="-342900">
              <a:lnSpc>
                <a:spcPct val="11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How to manage chronic medical cases</a:t>
            </a:r>
          </a:p>
          <a:p>
            <a:pPr marL="342900" lvl="0" indent="-342900">
              <a:lnSpc>
                <a:spcPct val="11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Diagnosing without testing (expensive testing)</a:t>
            </a:r>
          </a:p>
          <a:p>
            <a:pPr marL="800100" lvl="1" indent="-342900">
              <a:lnSpc>
                <a:spcPct val="11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Using physical exams and clinical symptoms to start a treatment plan</a:t>
            </a:r>
          </a:p>
          <a:p>
            <a:pPr marL="342900" indent="-342900">
              <a:lnSpc>
                <a:spcPct val="11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Time management</a:t>
            </a:r>
          </a:p>
          <a:p>
            <a:pPr marL="342900" indent="-342900">
              <a:lnSpc>
                <a:spcPct val="11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Empowering technicians</a:t>
            </a:r>
          </a:p>
          <a:p>
            <a:pPr marL="342900" indent="-342900">
              <a:lnSpc>
                <a:spcPct val="11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Working with other teams</a:t>
            </a:r>
          </a:p>
          <a:p>
            <a:pPr marL="342900" indent="-342900">
              <a:lnSpc>
                <a:spcPct val="11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Taking staff, volunteer and foster perspectives into consideration in euthanasia cases</a:t>
            </a:r>
            <a:endParaRPr lang="en-US" spc="100" dirty="0">
              <a:solidFill>
                <a:srgbClr val="534949"/>
              </a:solidFill>
              <a:latin typeface="Verdana"/>
              <a:cs typeface="Verdana"/>
            </a:endParaRPr>
          </a:p>
        </p:txBody>
      </p:sp>
      <p:pic>
        <p:nvPicPr>
          <p:cNvPr id="4" name="Picture 3" descr="17349647_10154338784346408_6780569372819015267_o.jpg"/>
          <p:cNvPicPr>
            <a:picLocks noChangeAspect="1"/>
          </p:cNvPicPr>
          <p:nvPr/>
        </p:nvPicPr>
        <p:blipFill rotWithShape="1">
          <a:blip r:embed="rId3">
            <a:extLst>
              <a:ext uri="{28A0092B-C50C-407E-A947-70E740481C1C}">
                <a14:useLocalDpi xmlns:a14="http://schemas.microsoft.com/office/drawing/2010/main" val="0"/>
              </a:ext>
            </a:extLst>
          </a:blip>
          <a:srcRect l="4759" r="40848"/>
          <a:stretch/>
        </p:blipFill>
        <p:spPr>
          <a:xfrm>
            <a:off x="5094940" y="1747902"/>
            <a:ext cx="3763309" cy="4612524"/>
          </a:xfrm>
          <a:prstGeom prst="rect">
            <a:avLst/>
          </a:prstGeom>
        </p:spPr>
      </p:pic>
    </p:spTree>
    <p:extLst>
      <p:ext uri="{BB962C8B-B14F-4D97-AF65-F5344CB8AC3E}">
        <p14:creationId xmlns:p14="http://schemas.microsoft.com/office/powerpoint/2010/main" val="14073925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6353" y="389222"/>
            <a:ext cx="2228102" cy="2673722"/>
          </a:xfrm>
          <a:prstGeom prst="rect">
            <a:avLst/>
          </a:prstGeom>
        </p:spPr>
      </p:pic>
      <p:sp>
        <p:nvSpPr>
          <p:cNvPr id="3" name="TextBox 2"/>
          <p:cNvSpPr txBox="1"/>
          <p:nvPr/>
        </p:nvSpPr>
        <p:spPr>
          <a:xfrm>
            <a:off x="963706" y="2883657"/>
            <a:ext cx="7216588" cy="830997"/>
          </a:xfrm>
          <a:prstGeom prst="rect">
            <a:avLst/>
          </a:prstGeom>
          <a:noFill/>
        </p:spPr>
        <p:txBody>
          <a:bodyPr wrap="square" rtlCol="0">
            <a:spAutoFit/>
          </a:bodyPr>
          <a:lstStyle/>
          <a:p>
            <a:r>
              <a:rPr lang="en-US" sz="1600" dirty="0" smtClean="0">
                <a:latin typeface="Verdana"/>
                <a:cs typeface="Verdana"/>
              </a:rPr>
              <a:t>For more information about the </a:t>
            </a:r>
            <a:r>
              <a:rPr lang="en-US" sz="1600" dirty="0" smtClean="0">
                <a:latin typeface="Verdana"/>
                <a:cs typeface="Verdana"/>
              </a:rPr>
              <a:t>the </a:t>
            </a:r>
            <a:r>
              <a:rPr lang="en-US" sz="1600" dirty="0" smtClean="0">
                <a:latin typeface="Verdana"/>
                <a:cs typeface="Verdana"/>
              </a:rPr>
              <a:t>APA! Medical Clinic </a:t>
            </a:r>
            <a:r>
              <a:rPr lang="en-US" sz="1600" dirty="0" smtClean="0">
                <a:latin typeface="Verdana"/>
                <a:cs typeface="Verdana"/>
              </a:rPr>
              <a:t>please </a:t>
            </a:r>
            <a:r>
              <a:rPr lang="en-US" sz="1600" dirty="0" smtClean="0">
                <a:latin typeface="Verdana"/>
                <a:cs typeface="Verdana"/>
              </a:rPr>
              <a:t>visit: </a:t>
            </a:r>
            <a:endParaRPr lang="en-US" sz="1600" dirty="0" smtClean="0">
              <a:latin typeface="Verdana"/>
              <a:cs typeface="Verdana"/>
            </a:endParaRPr>
          </a:p>
          <a:p>
            <a:endParaRPr lang="en-US" sz="1600" dirty="0" smtClean="0">
              <a:latin typeface="Verdana"/>
              <a:cs typeface="Verdana"/>
            </a:endParaRPr>
          </a:p>
          <a:p>
            <a:pPr algn="ctr"/>
            <a:r>
              <a:rPr lang="en-US" sz="1600" dirty="0" err="1" smtClean="0">
                <a:latin typeface="Verdana"/>
                <a:cs typeface="Verdana"/>
              </a:rPr>
              <a:t>austinpetsalive.org</a:t>
            </a:r>
            <a:r>
              <a:rPr lang="en-US" sz="1600" dirty="0">
                <a:latin typeface="Verdana"/>
                <a:cs typeface="Verdana"/>
              </a:rPr>
              <a:t>/about/programs/medical-program/</a:t>
            </a:r>
            <a:endParaRPr lang="en-US" sz="1600" dirty="0">
              <a:latin typeface="Verdana"/>
              <a:cs typeface="Verdana"/>
            </a:endParaRPr>
          </a:p>
        </p:txBody>
      </p:sp>
      <p:sp>
        <p:nvSpPr>
          <p:cNvPr id="4" name="TextBox 3"/>
          <p:cNvSpPr txBox="1"/>
          <p:nvPr/>
        </p:nvSpPr>
        <p:spPr>
          <a:xfrm>
            <a:off x="2325220" y="6487457"/>
            <a:ext cx="6589059" cy="215444"/>
          </a:xfrm>
          <a:prstGeom prst="rect">
            <a:avLst/>
          </a:prstGeom>
          <a:noFill/>
        </p:spPr>
        <p:txBody>
          <a:bodyPr wrap="square" rtlCol="0">
            <a:spAutoFit/>
          </a:bodyPr>
          <a:lstStyle/>
          <a:p>
            <a:pPr algn="r"/>
            <a:r>
              <a:rPr lang="en-US" sz="800" dirty="0" smtClean="0">
                <a:latin typeface="Verdana"/>
                <a:cs typeface="Verdana"/>
              </a:rPr>
              <a:t>Copyright </a:t>
            </a:r>
            <a:r>
              <a:rPr lang="de-DE" sz="800" dirty="0" smtClean="0">
                <a:latin typeface="Verdana"/>
                <a:cs typeface="Verdana"/>
              </a:rPr>
              <a:t>© 2016 Austin </a:t>
            </a:r>
            <a:r>
              <a:rPr lang="de-DE" sz="800" dirty="0" err="1" smtClean="0">
                <a:latin typeface="Verdana"/>
                <a:cs typeface="Verdana"/>
              </a:rPr>
              <a:t>Pets</a:t>
            </a:r>
            <a:r>
              <a:rPr lang="de-DE" sz="800" dirty="0" smtClean="0">
                <a:latin typeface="Verdana"/>
                <a:cs typeface="Verdana"/>
              </a:rPr>
              <a:t> </a:t>
            </a:r>
            <a:r>
              <a:rPr lang="de-DE" sz="800" dirty="0" err="1" smtClean="0">
                <a:latin typeface="Verdana"/>
                <a:cs typeface="Verdana"/>
              </a:rPr>
              <a:t>Alive</a:t>
            </a:r>
            <a:r>
              <a:rPr lang="de-DE" sz="800" dirty="0" smtClean="0">
                <a:latin typeface="Verdana"/>
                <a:cs typeface="Verdana"/>
              </a:rPr>
              <a:t>! All </a:t>
            </a:r>
            <a:r>
              <a:rPr lang="de-DE" sz="800" dirty="0" err="1" smtClean="0">
                <a:latin typeface="Verdana"/>
                <a:cs typeface="Verdana"/>
              </a:rPr>
              <a:t>Rights</a:t>
            </a:r>
            <a:r>
              <a:rPr lang="de-DE" sz="800" dirty="0" smtClean="0">
                <a:latin typeface="Verdana"/>
                <a:cs typeface="Verdana"/>
              </a:rPr>
              <a:t> </a:t>
            </a:r>
            <a:r>
              <a:rPr lang="de-DE" sz="800" dirty="0" err="1" smtClean="0">
                <a:latin typeface="Verdana"/>
                <a:cs typeface="Verdana"/>
              </a:rPr>
              <a:t>Reserved</a:t>
            </a:r>
            <a:r>
              <a:rPr lang="en-US" sz="800" dirty="0" smtClean="0">
                <a:latin typeface="Verdana"/>
                <a:cs typeface="Verdana"/>
              </a:rPr>
              <a:t> </a:t>
            </a:r>
            <a:endParaRPr lang="en-US" sz="800" dirty="0">
              <a:latin typeface="Verdana"/>
              <a:cs typeface="Verdana"/>
            </a:endParaRPr>
          </a:p>
        </p:txBody>
      </p:sp>
      <p:pic>
        <p:nvPicPr>
          <p:cNvPr id="8" name="Picture 7" descr="IMG_1741.JPG"/>
          <p:cNvPicPr>
            <a:picLocks noChangeAspect="1"/>
          </p:cNvPicPr>
          <p:nvPr/>
        </p:nvPicPr>
        <p:blipFill rotWithShape="1">
          <a:blip r:embed="rId3">
            <a:extLst>
              <a:ext uri="{28A0092B-C50C-407E-A947-70E740481C1C}">
                <a14:useLocalDpi xmlns:a14="http://schemas.microsoft.com/office/drawing/2010/main" val="0"/>
              </a:ext>
            </a:extLst>
          </a:blip>
          <a:srcRect l="5778" r="34262"/>
          <a:stretch/>
        </p:blipFill>
        <p:spPr>
          <a:xfrm rot="5400000">
            <a:off x="3306446" y="3884706"/>
            <a:ext cx="2286000" cy="2286000"/>
          </a:xfrm>
          <a:prstGeom prst="rect">
            <a:avLst/>
          </a:prstGeom>
        </p:spPr>
      </p:pic>
      <p:pic>
        <p:nvPicPr>
          <p:cNvPr id="9" name="Picture 8" descr="IMG_0555.JPG"/>
          <p:cNvPicPr>
            <a:picLocks noChangeAspect="1"/>
          </p:cNvPicPr>
          <p:nvPr/>
        </p:nvPicPr>
        <p:blipFill rotWithShape="1">
          <a:blip r:embed="rId4">
            <a:extLst>
              <a:ext uri="{28A0092B-C50C-407E-A947-70E740481C1C}">
                <a14:useLocalDpi xmlns:a14="http://schemas.microsoft.com/office/drawing/2010/main" val="0"/>
              </a:ext>
            </a:extLst>
          </a:blip>
          <a:srcRect l="30327" r="16161" b="20114"/>
          <a:stretch/>
        </p:blipFill>
        <p:spPr>
          <a:xfrm rot="5400000">
            <a:off x="614007" y="3884706"/>
            <a:ext cx="2286000" cy="2286000"/>
          </a:xfrm>
          <a:prstGeom prst="rect">
            <a:avLst/>
          </a:prstGeom>
        </p:spPr>
      </p:pic>
      <p:pic>
        <p:nvPicPr>
          <p:cNvPr id="10" name="Picture 9" descr="IMG_052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8885" y="3884707"/>
            <a:ext cx="2286000" cy="2286000"/>
          </a:xfrm>
          <a:prstGeom prst="rect">
            <a:avLst/>
          </a:prstGeom>
        </p:spPr>
      </p:pic>
    </p:spTree>
    <p:extLst>
      <p:ext uri="{BB962C8B-B14F-4D97-AF65-F5344CB8AC3E}">
        <p14:creationId xmlns:p14="http://schemas.microsoft.com/office/powerpoint/2010/main" val="2778349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Mission and Approach</a:t>
            </a:r>
            <a:endParaRPr lang="en-US" dirty="0"/>
          </a:p>
        </p:txBody>
      </p:sp>
      <p:pic>
        <p:nvPicPr>
          <p:cNvPr id="5" name="Picture 4" descr="IMG_5898.jpg"/>
          <p:cNvPicPr>
            <a:picLocks noChangeAspect="1"/>
          </p:cNvPicPr>
          <p:nvPr/>
        </p:nvPicPr>
        <p:blipFill rotWithShape="1">
          <a:blip r:embed="rId2">
            <a:extLst>
              <a:ext uri="{28A0092B-C50C-407E-A947-70E740481C1C}">
                <a14:useLocalDpi xmlns:a14="http://schemas.microsoft.com/office/drawing/2010/main" val="0"/>
              </a:ext>
            </a:extLst>
          </a:blip>
          <a:srcRect b="4505"/>
          <a:stretch/>
        </p:blipFill>
        <p:spPr>
          <a:xfrm>
            <a:off x="394286" y="29882"/>
            <a:ext cx="8346302" cy="4706471"/>
          </a:xfrm>
          <a:prstGeom prst="rect">
            <a:avLst/>
          </a:prstGeom>
        </p:spPr>
      </p:pic>
    </p:spTree>
    <p:extLst>
      <p:ext uri="{BB962C8B-B14F-4D97-AF65-F5344CB8AC3E}">
        <p14:creationId xmlns:p14="http://schemas.microsoft.com/office/powerpoint/2010/main" val="2779052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Traditional Thought </a:t>
            </a:r>
            <a:endParaRPr lang="en-US" sz="4000" dirty="0"/>
          </a:p>
        </p:txBody>
      </p:sp>
      <p:sp>
        <p:nvSpPr>
          <p:cNvPr id="3" name="TextBox 2"/>
          <p:cNvSpPr txBox="1"/>
          <p:nvPr/>
        </p:nvSpPr>
        <p:spPr>
          <a:xfrm>
            <a:off x="435044" y="1837548"/>
            <a:ext cx="8423206" cy="1231106"/>
          </a:xfrm>
          <a:prstGeom prst="rect">
            <a:avLst/>
          </a:prstGeom>
          <a:noFill/>
        </p:spPr>
        <p:txBody>
          <a:bodyPr wrap="square" rtlCol="0">
            <a:spAutoFit/>
          </a:bodyPr>
          <a:lstStyle/>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Treat just enough to stay alive for stray hold</a:t>
            </a:r>
          </a:p>
          <a:p>
            <a:pPr marL="342900" lvl="0" indent="-342900">
              <a:lnSpc>
                <a:spcPct val="90000"/>
              </a:lnSpc>
              <a:buClr>
                <a:srgbClr val="DD5928"/>
              </a:buClr>
              <a:buFont typeface="Wingdings" charset="2"/>
              <a:buChar char="§"/>
              <a:defRPr sz="1800" spc="0">
                <a:solidFill>
                  <a:srgbClr val="000000"/>
                </a:solidFill>
              </a:defRPr>
            </a:pPr>
            <a:endParaRPr lang="en-US" sz="2000" spc="100" dirty="0" smtClean="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Euthanize immediately due to “suffering” </a:t>
            </a:r>
            <a:endParaRPr lang="en-US" sz="2000" spc="100" dirty="0">
              <a:solidFill>
                <a:srgbClr val="534949"/>
              </a:solidFill>
              <a:latin typeface="Verdana"/>
              <a:cs typeface="Verdana"/>
            </a:endParaRPr>
          </a:p>
          <a:p>
            <a:pPr marL="342900" indent="-342900">
              <a:buClr>
                <a:srgbClr val="DD5928"/>
              </a:buClr>
              <a:buFont typeface="Wingdings" charset="2"/>
              <a:buChar char="§"/>
            </a:pPr>
            <a:endParaRPr lang="en-US" sz="2000" dirty="0">
              <a:latin typeface="Verdana"/>
              <a:cs typeface="Verdana"/>
            </a:endParaRPr>
          </a:p>
        </p:txBody>
      </p:sp>
      <p:pic>
        <p:nvPicPr>
          <p:cNvPr id="4" name="Picture 3" descr="IMG_1878.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r="19867"/>
          <a:stretch/>
        </p:blipFill>
        <p:spPr>
          <a:xfrm>
            <a:off x="5812116" y="3071763"/>
            <a:ext cx="2988227" cy="2487978"/>
          </a:xfrm>
          <a:prstGeom prst="rect">
            <a:avLst/>
          </a:prstGeom>
        </p:spPr>
      </p:pic>
      <p:pic>
        <p:nvPicPr>
          <p:cNvPr id="5" name="Picture 4" descr="IMG_2367.JPG"/>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5523" t="4876" r="23856" b="16340"/>
          <a:stretch/>
        </p:blipFill>
        <p:spPr>
          <a:xfrm>
            <a:off x="3226687" y="3083384"/>
            <a:ext cx="2540595" cy="2476356"/>
          </a:xfrm>
          <a:prstGeom prst="rect">
            <a:avLst/>
          </a:prstGeom>
        </p:spPr>
      </p:pic>
      <p:pic>
        <p:nvPicPr>
          <p:cNvPr id="6" name="Picture 5" descr="IMG_2253.JPG"/>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10405" r="26397"/>
          <a:stretch/>
        </p:blipFill>
        <p:spPr>
          <a:xfrm rot="5400000">
            <a:off x="512951" y="2854596"/>
            <a:ext cx="2450353" cy="2907929"/>
          </a:xfrm>
          <a:prstGeom prst="rect">
            <a:avLst/>
          </a:prstGeom>
        </p:spPr>
      </p:pic>
    </p:spTree>
    <p:extLst>
      <p:ext uri="{BB962C8B-B14F-4D97-AF65-F5344CB8AC3E}">
        <p14:creationId xmlns:p14="http://schemas.microsoft.com/office/powerpoint/2010/main" val="268958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Our Medical Mission</a:t>
            </a:r>
            <a:endParaRPr lang="en-US" sz="4000" dirty="0"/>
          </a:p>
        </p:txBody>
      </p:sp>
      <p:sp>
        <p:nvSpPr>
          <p:cNvPr id="3" name="TextBox 2"/>
          <p:cNvSpPr txBox="1"/>
          <p:nvPr/>
        </p:nvSpPr>
        <p:spPr>
          <a:xfrm>
            <a:off x="435044" y="1628373"/>
            <a:ext cx="8305544" cy="1205458"/>
          </a:xfrm>
          <a:prstGeom prst="rect">
            <a:avLst/>
          </a:prstGeom>
          <a:noFill/>
        </p:spPr>
        <p:txBody>
          <a:bodyPr wrap="square" rtlCol="0">
            <a:spAutoFit/>
          </a:bodyPr>
          <a:lstStyle/>
          <a:p>
            <a:pPr lvl="0">
              <a:lnSpc>
                <a:spcPct val="90000"/>
              </a:lnSpc>
              <a:buClr>
                <a:srgbClr val="DD5928"/>
              </a:buClr>
              <a:defRPr sz="1800" spc="0">
                <a:solidFill>
                  <a:srgbClr val="000000"/>
                </a:solidFill>
              </a:defRPr>
            </a:pPr>
            <a:r>
              <a:rPr lang="en-US" sz="2000" spc="100" dirty="0">
                <a:solidFill>
                  <a:srgbClr val="534949"/>
                </a:solidFill>
                <a:latin typeface="Verdana"/>
                <a:cs typeface="Verdana"/>
              </a:rPr>
              <a:t>Our priority is to save the life of every treatable homeless dog or cat rather than provide gold standard medical care to fewer animals while others are left behind to die. </a:t>
            </a:r>
            <a:endParaRPr lang="en-US" sz="2000" spc="100" dirty="0" smtClean="0">
              <a:solidFill>
                <a:srgbClr val="534949"/>
              </a:solidFill>
              <a:latin typeface="Verdana"/>
              <a:cs typeface="Verdana"/>
            </a:endParaRPr>
          </a:p>
        </p:txBody>
      </p:sp>
      <p:sp>
        <p:nvSpPr>
          <p:cNvPr id="4" name="TextBox 3"/>
          <p:cNvSpPr txBox="1"/>
          <p:nvPr/>
        </p:nvSpPr>
        <p:spPr>
          <a:xfrm>
            <a:off x="435044" y="3302000"/>
            <a:ext cx="3509427" cy="1482457"/>
          </a:xfrm>
          <a:prstGeom prst="rect">
            <a:avLst/>
          </a:prstGeom>
          <a:noFill/>
        </p:spPr>
        <p:txBody>
          <a:bodyPr wrap="square" rtlCol="0">
            <a:spAutoFit/>
          </a:bodyPr>
          <a:lstStyle/>
          <a:p>
            <a:pPr lvl="0">
              <a:lnSpc>
                <a:spcPct val="90000"/>
              </a:lnSpc>
              <a:buClr>
                <a:srgbClr val="DD5928"/>
              </a:buClr>
              <a:defRPr sz="1800" spc="0">
                <a:solidFill>
                  <a:srgbClr val="000000"/>
                </a:solidFill>
              </a:defRPr>
            </a:pPr>
            <a:r>
              <a:rPr lang="en-US" sz="2000" spc="100" dirty="0" smtClean="0">
                <a:solidFill>
                  <a:srgbClr val="534949"/>
                </a:solidFill>
                <a:latin typeface="Verdana"/>
                <a:cs typeface="Verdana"/>
              </a:rPr>
              <a:t>Our </a:t>
            </a:r>
            <a:r>
              <a:rPr lang="en-US" sz="2000" spc="100" dirty="0">
                <a:solidFill>
                  <a:srgbClr val="534949"/>
                </a:solidFill>
                <a:latin typeface="Verdana"/>
                <a:cs typeface="Verdana"/>
              </a:rPr>
              <a:t>modus operandi: </a:t>
            </a:r>
            <a:endParaRPr lang="en-US" sz="2000" spc="100" dirty="0" smtClean="0">
              <a:solidFill>
                <a:srgbClr val="534949"/>
              </a:solidFill>
              <a:latin typeface="Verdana"/>
              <a:cs typeface="Verdana"/>
            </a:endParaRPr>
          </a:p>
          <a:p>
            <a:pPr lvl="0">
              <a:lnSpc>
                <a:spcPct val="90000"/>
              </a:lnSpc>
              <a:buClr>
                <a:srgbClr val="DD5928"/>
              </a:buClr>
              <a:defRPr sz="1800" spc="0">
                <a:solidFill>
                  <a:srgbClr val="000000"/>
                </a:solidFill>
              </a:defRPr>
            </a:pPr>
            <a:r>
              <a:rPr lang="en-US" sz="2000" spc="100" dirty="0">
                <a:solidFill>
                  <a:srgbClr val="534949"/>
                </a:solidFill>
                <a:latin typeface="Verdana"/>
                <a:cs typeface="Verdana"/>
              </a:rPr>
              <a:t>W</a:t>
            </a:r>
            <a:r>
              <a:rPr lang="en-US" sz="2000" spc="100" dirty="0" smtClean="0">
                <a:solidFill>
                  <a:srgbClr val="534949"/>
                </a:solidFill>
                <a:latin typeface="Verdana"/>
                <a:cs typeface="Verdana"/>
              </a:rPr>
              <a:t>e </a:t>
            </a:r>
            <a:r>
              <a:rPr lang="en-US" sz="2000" spc="100" dirty="0">
                <a:solidFill>
                  <a:srgbClr val="534949"/>
                </a:solidFill>
                <a:latin typeface="Verdana"/>
                <a:cs typeface="Verdana"/>
              </a:rPr>
              <a:t>aim for what an animal-lover of average means could reasonably provide</a:t>
            </a:r>
            <a:r>
              <a:rPr lang="en-US" sz="2000" spc="100" dirty="0" smtClean="0">
                <a:solidFill>
                  <a:srgbClr val="534949"/>
                </a:solidFill>
                <a:latin typeface="Verdana"/>
                <a:cs typeface="Verdana"/>
              </a:rPr>
              <a:t>.</a:t>
            </a:r>
            <a:endParaRPr lang="en-US" sz="2000" dirty="0">
              <a:latin typeface="Verdana"/>
              <a:cs typeface="Verdana"/>
            </a:endParaRPr>
          </a:p>
        </p:txBody>
      </p:sp>
      <p:pic>
        <p:nvPicPr>
          <p:cNvPr id="5" name="Picture 4" descr="IMG_11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663" y="3056456"/>
            <a:ext cx="4422587" cy="3316940"/>
          </a:xfrm>
          <a:prstGeom prst="rect">
            <a:avLst/>
          </a:prstGeom>
          <a:noFill/>
          <a:ln>
            <a:no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895835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Our Resources Are Not </a:t>
            </a:r>
            <a:r>
              <a:rPr lang="en-US" sz="3800" dirty="0"/>
              <a:t>L</a:t>
            </a:r>
            <a:r>
              <a:rPr lang="en-US" sz="3800" dirty="0" smtClean="0"/>
              <a:t>imitless</a:t>
            </a:r>
            <a:endParaRPr lang="en-US" sz="3800" dirty="0"/>
          </a:p>
        </p:txBody>
      </p:sp>
      <p:sp>
        <p:nvSpPr>
          <p:cNvPr id="4" name="TextBox 3"/>
          <p:cNvSpPr txBox="1"/>
          <p:nvPr/>
        </p:nvSpPr>
        <p:spPr>
          <a:xfrm>
            <a:off x="435044" y="5232331"/>
            <a:ext cx="8111309" cy="928459"/>
          </a:xfrm>
          <a:prstGeom prst="rect">
            <a:avLst/>
          </a:prstGeom>
          <a:noFill/>
        </p:spPr>
        <p:txBody>
          <a:bodyPr wrap="square" rtlCol="0">
            <a:spAutoFit/>
          </a:bodyPr>
          <a:lstStyle/>
          <a:p>
            <a:pPr lvl="0">
              <a:lnSpc>
                <a:spcPct val="90000"/>
              </a:lnSpc>
              <a:buClr>
                <a:srgbClr val="DD5928"/>
              </a:buClr>
              <a:defRPr sz="1800" spc="0">
                <a:solidFill>
                  <a:srgbClr val="000000"/>
                </a:solidFill>
              </a:defRPr>
            </a:pPr>
            <a:r>
              <a:rPr lang="en-US" sz="2000" spc="100" dirty="0" smtClean="0">
                <a:solidFill>
                  <a:srgbClr val="534949"/>
                </a:solidFill>
                <a:latin typeface="Verdana"/>
                <a:cs typeface="Verdana"/>
              </a:rPr>
              <a:t>If we are to rescue as many cats and dogs at risk for needless euthanasia in other shelters as possible, then we must steward our resources carefully.</a:t>
            </a:r>
            <a:endParaRPr lang="en-US" sz="2000" dirty="0">
              <a:latin typeface="Verdana"/>
              <a:cs typeface="Verdana"/>
            </a:endParaRPr>
          </a:p>
        </p:txBody>
      </p:sp>
      <p:pic>
        <p:nvPicPr>
          <p:cNvPr id="5" name="Picture 4" descr="February-P1010379-L.jpg"/>
          <p:cNvPicPr>
            <a:picLocks noChangeAspect="1"/>
          </p:cNvPicPr>
          <p:nvPr/>
        </p:nvPicPr>
        <p:blipFill rotWithShape="1">
          <a:blip r:embed="rId2">
            <a:extLst>
              <a:ext uri="{28A0092B-C50C-407E-A947-70E740481C1C}">
                <a14:useLocalDpi xmlns:a14="http://schemas.microsoft.com/office/drawing/2010/main" val="0"/>
              </a:ext>
            </a:extLst>
          </a:blip>
          <a:srcRect t="7536"/>
          <a:stretch/>
        </p:blipFill>
        <p:spPr>
          <a:xfrm>
            <a:off x="1210234" y="1513771"/>
            <a:ext cx="6917765" cy="3613971"/>
          </a:xfrm>
          <a:prstGeom prst="rect">
            <a:avLst/>
          </a:prstGeom>
        </p:spPr>
      </p:pic>
    </p:spTree>
    <p:extLst>
      <p:ext uri="{BB962C8B-B14F-4D97-AF65-F5344CB8AC3E}">
        <p14:creationId xmlns:p14="http://schemas.microsoft.com/office/powerpoint/2010/main" val="2758167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Making Medical Decisions</a:t>
            </a:r>
            <a:endParaRPr lang="en-US" sz="3800" dirty="0"/>
          </a:p>
        </p:txBody>
      </p:sp>
      <p:sp>
        <p:nvSpPr>
          <p:cNvPr id="5" name="TextBox 4"/>
          <p:cNvSpPr txBox="1"/>
          <p:nvPr/>
        </p:nvSpPr>
        <p:spPr>
          <a:xfrm>
            <a:off x="435044" y="4048832"/>
            <a:ext cx="8423206" cy="2313454"/>
          </a:xfrm>
          <a:prstGeom prst="rect">
            <a:avLst/>
          </a:prstGeom>
          <a:noFill/>
        </p:spPr>
        <p:txBody>
          <a:bodyPr wrap="square" rtlCol="0">
            <a:spAutoFit/>
          </a:bodyPr>
          <a:lstStyle/>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Treat </a:t>
            </a:r>
            <a:r>
              <a:rPr lang="en-US" sz="2000" spc="100" dirty="0" smtClean="0">
                <a:solidFill>
                  <a:srgbClr val="534949"/>
                </a:solidFill>
                <a:latin typeface="Verdana"/>
                <a:cs typeface="Verdana"/>
              </a:rPr>
              <a:t>life-threatening conditions</a:t>
            </a:r>
          </a:p>
          <a:p>
            <a:pPr marL="342900" lvl="0" indent="-342900">
              <a:lnSpc>
                <a:spcPct val="90000"/>
              </a:lnSpc>
              <a:buClr>
                <a:srgbClr val="DD5928"/>
              </a:buClr>
              <a:buFont typeface="Wingdings" charset="2"/>
              <a:buChar char="§"/>
              <a:defRPr sz="1800" spc="0">
                <a:solidFill>
                  <a:srgbClr val="000000"/>
                </a:solidFill>
              </a:defRPr>
            </a:pPr>
            <a:r>
              <a:rPr lang="en-US" sz="2000" spc="100" dirty="0">
                <a:solidFill>
                  <a:srgbClr val="534949"/>
                </a:solidFill>
                <a:latin typeface="Verdana"/>
                <a:cs typeface="Verdana"/>
              </a:rPr>
              <a:t>A</a:t>
            </a:r>
            <a:r>
              <a:rPr lang="en-US" sz="2000" spc="100" dirty="0" smtClean="0">
                <a:solidFill>
                  <a:srgbClr val="534949"/>
                </a:solidFill>
                <a:latin typeface="Verdana"/>
                <a:cs typeface="Verdana"/>
              </a:rPr>
              <a:t>lleviate </a:t>
            </a:r>
            <a:r>
              <a:rPr lang="en-US" sz="2000" spc="100" dirty="0" smtClean="0">
                <a:solidFill>
                  <a:srgbClr val="534949"/>
                </a:solidFill>
                <a:latin typeface="Verdana"/>
                <a:cs typeface="Verdana"/>
              </a:rPr>
              <a:t>pain</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Immediately </a:t>
            </a:r>
            <a:r>
              <a:rPr lang="en-US" sz="2000" spc="100" dirty="0" smtClean="0">
                <a:solidFill>
                  <a:srgbClr val="534949"/>
                </a:solidFill>
                <a:latin typeface="Verdana"/>
                <a:cs typeface="Verdana"/>
              </a:rPr>
              <a:t>treat conditions that will get worse if we don’t act quickly</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Cure </a:t>
            </a:r>
            <a:r>
              <a:rPr lang="en-US" sz="2000" spc="100" dirty="0" smtClean="0">
                <a:solidFill>
                  <a:srgbClr val="534949"/>
                </a:solidFill>
                <a:latin typeface="Verdana"/>
                <a:cs typeface="Verdana"/>
              </a:rPr>
              <a:t>conditions that will lead to long-term pain</a:t>
            </a: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As resources allow, we may treat a non life-threatening condition that we have determined is preventing an animal from being adopted</a:t>
            </a:r>
            <a:endParaRPr lang="en-US" spc="100" dirty="0">
              <a:solidFill>
                <a:srgbClr val="534949"/>
              </a:solidFill>
              <a:latin typeface="Verdana"/>
              <a:cs typeface="Verdana"/>
            </a:endParaRPr>
          </a:p>
        </p:txBody>
      </p:sp>
      <p:grpSp>
        <p:nvGrpSpPr>
          <p:cNvPr id="4" name="Group 3"/>
          <p:cNvGrpSpPr/>
          <p:nvPr/>
        </p:nvGrpSpPr>
        <p:grpSpPr>
          <a:xfrm>
            <a:off x="851167" y="1605598"/>
            <a:ext cx="7441667" cy="2241177"/>
            <a:chOff x="941294" y="1605598"/>
            <a:chExt cx="7441667" cy="2241177"/>
          </a:xfrm>
        </p:grpSpPr>
        <p:pic>
          <p:nvPicPr>
            <p:cNvPr id="3" name="Picture 2" descr="IMG_5848.jpg"/>
            <p:cNvPicPr>
              <a:picLocks noChangeAspect="1"/>
            </p:cNvPicPr>
            <p:nvPr/>
          </p:nvPicPr>
          <p:blipFill rotWithShape="1">
            <a:blip r:embed="rId2">
              <a:extLst>
                <a:ext uri="{28A0092B-C50C-407E-A947-70E740481C1C}">
                  <a14:useLocalDpi xmlns:a14="http://schemas.microsoft.com/office/drawing/2010/main" val="0"/>
                </a:ext>
              </a:extLst>
            </a:blip>
            <a:srcRect t="26849" b="17929"/>
            <a:stretch/>
          </p:blipFill>
          <p:spPr>
            <a:xfrm>
              <a:off x="5340306" y="1606046"/>
              <a:ext cx="3042655" cy="2240280"/>
            </a:xfrm>
            <a:prstGeom prst="rect">
              <a:avLst/>
            </a:prstGeom>
          </p:spPr>
        </p:pic>
        <p:pic>
          <p:nvPicPr>
            <p:cNvPr id="6" name="Picture 5" descr="IMG_0651.JPG"/>
            <p:cNvPicPr>
              <a:picLocks noChangeAspect="1"/>
            </p:cNvPicPr>
            <p:nvPr/>
          </p:nvPicPr>
          <p:blipFill rotWithShape="1">
            <a:blip r:embed="rId3">
              <a:extLst>
                <a:ext uri="{28A0092B-C50C-407E-A947-70E740481C1C}">
                  <a14:useLocalDpi xmlns:a14="http://schemas.microsoft.com/office/drawing/2010/main" val="0"/>
                </a:ext>
              </a:extLst>
            </a:blip>
            <a:srcRect t="15772" b="12026"/>
            <a:stretch/>
          </p:blipFill>
          <p:spPr>
            <a:xfrm>
              <a:off x="941294" y="1605598"/>
              <a:ext cx="4138706" cy="2241177"/>
            </a:xfrm>
            <a:prstGeom prst="rect">
              <a:avLst/>
            </a:prstGeom>
          </p:spPr>
        </p:pic>
      </p:grpSp>
    </p:spTree>
    <p:extLst>
      <p:ext uri="{BB962C8B-B14F-4D97-AF65-F5344CB8AC3E}">
        <p14:creationId xmlns:p14="http://schemas.microsoft.com/office/powerpoint/2010/main" val="152080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Medical Care at APA!</a:t>
            </a:r>
            <a:endParaRPr lang="en-US" sz="4000" dirty="0"/>
          </a:p>
        </p:txBody>
      </p:sp>
      <p:sp>
        <p:nvSpPr>
          <p:cNvPr id="3" name="TextBox 2"/>
          <p:cNvSpPr txBox="1"/>
          <p:nvPr/>
        </p:nvSpPr>
        <p:spPr>
          <a:xfrm>
            <a:off x="435044" y="1747902"/>
            <a:ext cx="8423206" cy="3144451"/>
          </a:xfrm>
          <a:prstGeom prst="rect">
            <a:avLst/>
          </a:prstGeom>
          <a:noFill/>
        </p:spPr>
        <p:txBody>
          <a:bodyPr wrap="square" rtlCol="0">
            <a:spAutoFit/>
          </a:bodyPr>
          <a:lstStyle/>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Goal is to save all salvageable animals, no matter the problem</a:t>
            </a:r>
          </a:p>
          <a:p>
            <a:pPr marL="342900" lvl="0" indent="-342900">
              <a:lnSpc>
                <a:spcPct val="90000"/>
              </a:lnSpc>
              <a:buClr>
                <a:srgbClr val="DD5928"/>
              </a:buClr>
              <a:buFont typeface="Wingdings" charset="2"/>
              <a:buChar char="§"/>
              <a:defRPr sz="1800" spc="0">
                <a:solidFill>
                  <a:srgbClr val="000000"/>
                </a:solidFill>
              </a:defRPr>
            </a:pPr>
            <a:endParaRPr lang="en-US" sz="2000" spc="100" dirty="0" smtClean="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Treat them as if they will live</a:t>
            </a:r>
          </a:p>
          <a:p>
            <a:pPr marL="342900" lvl="0" indent="-342900">
              <a:lnSpc>
                <a:spcPct val="90000"/>
              </a:lnSpc>
              <a:buClr>
                <a:srgbClr val="DD5928"/>
              </a:buClr>
              <a:buFont typeface="Wingdings" charset="2"/>
              <a:buChar char="§"/>
              <a:defRPr sz="1800" spc="0">
                <a:solidFill>
                  <a:srgbClr val="000000"/>
                </a:solidFill>
              </a:defRPr>
            </a:pPr>
            <a:endParaRPr lang="en-US" sz="2000" spc="100" dirty="0" smtClean="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Systemizing treatments simplifies process</a:t>
            </a:r>
          </a:p>
          <a:p>
            <a:pPr marL="342900" lvl="0" indent="-342900">
              <a:lnSpc>
                <a:spcPct val="90000"/>
              </a:lnSpc>
              <a:buClr>
                <a:srgbClr val="DD5928"/>
              </a:buClr>
              <a:buFont typeface="Wingdings" charset="2"/>
              <a:buChar char="§"/>
              <a:defRPr sz="1800" spc="0">
                <a:solidFill>
                  <a:srgbClr val="000000"/>
                </a:solidFill>
              </a:defRPr>
            </a:pPr>
            <a:endParaRPr lang="en-US" sz="2000" spc="100" dirty="0" smtClean="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Get animals out! </a:t>
            </a:r>
          </a:p>
          <a:p>
            <a:pPr marL="800100" lvl="1"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Saves space, money and time</a:t>
            </a:r>
          </a:p>
          <a:p>
            <a:pPr marL="800100" lvl="1" indent="-342900">
              <a:lnSpc>
                <a:spcPct val="90000"/>
              </a:lnSpc>
              <a:buClr>
                <a:srgbClr val="DD5928"/>
              </a:buClr>
              <a:buFont typeface="Wingdings" charset="2"/>
              <a:buChar char="§"/>
              <a:defRPr sz="1800" spc="0">
                <a:solidFill>
                  <a:srgbClr val="000000"/>
                </a:solidFill>
              </a:defRPr>
            </a:pPr>
            <a:endParaRPr lang="en-US" sz="2000" spc="100" dirty="0" smtClean="0">
              <a:solidFill>
                <a:srgbClr val="534949"/>
              </a:solidFill>
              <a:latin typeface="Verdana"/>
              <a:cs typeface="Verdana"/>
            </a:endParaRP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Killing is not an option</a:t>
            </a:r>
          </a:p>
        </p:txBody>
      </p:sp>
      <p:pic>
        <p:nvPicPr>
          <p:cNvPr id="4" name="Picture 3" descr="FullSizeRender (2).jpg"/>
          <p:cNvPicPr>
            <a:picLocks noChangeAspect="1"/>
          </p:cNvPicPr>
          <p:nvPr/>
        </p:nvPicPr>
        <p:blipFill rotWithShape="1">
          <a:blip r:embed="rId2">
            <a:extLst>
              <a:ext uri="{28A0092B-C50C-407E-A947-70E740481C1C}">
                <a14:useLocalDpi xmlns:a14="http://schemas.microsoft.com/office/drawing/2010/main" val="0"/>
              </a:ext>
            </a:extLst>
          </a:blip>
          <a:srcRect l="27217" r="-1" b="8867"/>
          <a:stretch/>
        </p:blipFill>
        <p:spPr>
          <a:xfrm>
            <a:off x="5959662" y="3900965"/>
            <a:ext cx="2943411" cy="2764119"/>
          </a:xfrm>
          <a:prstGeom prst="rect">
            <a:avLst/>
          </a:prstGeom>
        </p:spPr>
      </p:pic>
    </p:spTree>
    <p:extLst>
      <p:ext uri="{BB962C8B-B14F-4D97-AF65-F5344CB8AC3E}">
        <p14:creationId xmlns:p14="http://schemas.microsoft.com/office/powerpoint/2010/main" val="2051302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Euthanasia vs. Kill</a:t>
            </a:r>
            <a:endParaRPr lang="en-US" sz="4000" dirty="0"/>
          </a:p>
        </p:txBody>
      </p:sp>
      <p:sp>
        <p:nvSpPr>
          <p:cNvPr id="3" name="TextBox 2"/>
          <p:cNvSpPr txBox="1"/>
          <p:nvPr/>
        </p:nvSpPr>
        <p:spPr>
          <a:xfrm>
            <a:off x="956235" y="2300941"/>
            <a:ext cx="184666" cy="369332"/>
          </a:xfrm>
          <a:prstGeom prst="rect">
            <a:avLst/>
          </a:prstGeom>
          <a:noFill/>
        </p:spPr>
        <p:txBody>
          <a:bodyPr wrap="none" rtlCol="0">
            <a:spAutoFit/>
          </a:bodyPr>
          <a:lstStyle/>
          <a:p>
            <a:endParaRPr lang="en-US" dirty="0"/>
          </a:p>
        </p:txBody>
      </p:sp>
      <p:sp>
        <p:nvSpPr>
          <p:cNvPr id="4" name="TextBox 3"/>
          <p:cNvSpPr txBox="1"/>
          <p:nvPr/>
        </p:nvSpPr>
        <p:spPr>
          <a:xfrm>
            <a:off x="435044" y="1747902"/>
            <a:ext cx="8423206" cy="2756652"/>
          </a:xfrm>
          <a:prstGeom prst="rect">
            <a:avLst/>
          </a:prstGeom>
          <a:noFill/>
        </p:spPr>
        <p:txBody>
          <a:bodyPr wrap="square" rtlCol="0">
            <a:spAutoFit/>
          </a:bodyPr>
          <a:lstStyle/>
          <a:p>
            <a:pPr lvl="0">
              <a:lnSpc>
                <a:spcPct val="90000"/>
              </a:lnSpc>
              <a:buClr>
                <a:srgbClr val="DD5928"/>
              </a:buClr>
              <a:defRPr sz="1800" spc="0">
                <a:solidFill>
                  <a:srgbClr val="000000"/>
                </a:solidFill>
              </a:defRPr>
            </a:pPr>
            <a:r>
              <a:rPr lang="en-US" sz="2400" b="1" spc="100" dirty="0" smtClean="0">
                <a:solidFill>
                  <a:srgbClr val="534949"/>
                </a:solidFill>
                <a:latin typeface="Verdana"/>
                <a:cs typeface="Verdana"/>
              </a:rPr>
              <a:t>Definition of Euthanasia</a:t>
            </a:r>
            <a:r>
              <a:rPr lang="en-US" sz="2400" spc="100" dirty="0" smtClean="0">
                <a:solidFill>
                  <a:srgbClr val="534949"/>
                </a:solidFill>
                <a:latin typeface="Verdana"/>
                <a:cs typeface="Verdana"/>
              </a:rPr>
              <a:t>:</a:t>
            </a:r>
          </a:p>
          <a:p>
            <a:pPr lvl="1">
              <a:lnSpc>
                <a:spcPct val="90000"/>
              </a:lnSpc>
              <a:buClr>
                <a:srgbClr val="DD5928"/>
              </a:buClr>
              <a:defRPr sz="1800" spc="0">
                <a:solidFill>
                  <a:srgbClr val="000000"/>
                </a:solidFill>
              </a:defRPr>
            </a:pPr>
            <a:r>
              <a:rPr lang="en-US" sz="2000" spc="100" dirty="0" smtClean="0">
                <a:solidFill>
                  <a:srgbClr val="534949"/>
                </a:solidFill>
                <a:latin typeface="Verdana"/>
                <a:cs typeface="Verdana"/>
              </a:rPr>
              <a:t>The deliberate ending of a life suffering from an </a:t>
            </a:r>
            <a:r>
              <a:rPr lang="en-US" sz="2000" u="sng" spc="100" dirty="0" smtClean="0">
                <a:solidFill>
                  <a:srgbClr val="534949"/>
                </a:solidFill>
                <a:latin typeface="Verdana"/>
                <a:cs typeface="Verdana"/>
              </a:rPr>
              <a:t>incurable</a:t>
            </a:r>
            <a:r>
              <a:rPr lang="en-US" sz="2000" spc="100" dirty="0" smtClean="0">
                <a:solidFill>
                  <a:srgbClr val="534949"/>
                </a:solidFill>
                <a:latin typeface="Verdana"/>
                <a:cs typeface="Verdana"/>
              </a:rPr>
              <a:t>, painful, deadly condition for reasons of mercy because without euthanasia, natural death would be preceded by extreme suffering</a:t>
            </a:r>
          </a:p>
          <a:p>
            <a:pPr lvl="1">
              <a:lnSpc>
                <a:spcPct val="90000"/>
              </a:lnSpc>
              <a:buClr>
                <a:srgbClr val="DD5928"/>
              </a:buClr>
              <a:defRPr sz="1800" spc="0">
                <a:solidFill>
                  <a:srgbClr val="000000"/>
                </a:solidFill>
              </a:defRPr>
            </a:pPr>
            <a:endParaRPr lang="en-US" sz="2400" spc="100" dirty="0" smtClean="0">
              <a:solidFill>
                <a:srgbClr val="534949"/>
              </a:solidFill>
              <a:latin typeface="Verdana"/>
              <a:cs typeface="Verdana"/>
            </a:endParaRPr>
          </a:p>
          <a:p>
            <a:pPr>
              <a:lnSpc>
                <a:spcPct val="90000"/>
              </a:lnSpc>
              <a:buClr>
                <a:srgbClr val="DD5928"/>
              </a:buClr>
              <a:defRPr sz="1800" spc="0">
                <a:solidFill>
                  <a:srgbClr val="000000"/>
                </a:solidFill>
              </a:defRPr>
            </a:pPr>
            <a:r>
              <a:rPr lang="en-US" sz="2400" b="1" spc="100" dirty="0" smtClean="0">
                <a:solidFill>
                  <a:srgbClr val="534949"/>
                </a:solidFill>
                <a:latin typeface="Verdana"/>
                <a:cs typeface="Verdana"/>
              </a:rPr>
              <a:t>Definition of Kill</a:t>
            </a:r>
            <a:r>
              <a:rPr lang="en-US" sz="2400" spc="100" dirty="0" smtClean="0">
                <a:solidFill>
                  <a:srgbClr val="534949"/>
                </a:solidFill>
                <a:latin typeface="Verdana"/>
                <a:cs typeface="Verdana"/>
              </a:rPr>
              <a:t>:</a:t>
            </a:r>
          </a:p>
          <a:p>
            <a:pPr lvl="1">
              <a:lnSpc>
                <a:spcPct val="90000"/>
              </a:lnSpc>
              <a:buClr>
                <a:srgbClr val="DD5928"/>
              </a:buClr>
              <a:defRPr sz="1800" spc="0">
                <a:solidFill>
                  <a:srgbClr val="000000"/>
                </a:solidFill>
              </a:defRPr>
            </a:pPr>
            <a:r>
              <a:rPr lang="en-US" sz="2000" spc="100" dirty="0" smtClean="0">
                <a:solidFill>
                  <a:srgbClr val="534949"/>
                </a:solidFill>
                <a:latin typeface="Verdana"/>
                <a:cs typeface="Verdana"/>
              </a:rPr>
              <a:t>The deliberate ending of a life NOT suffering from an </a:t>
            </a:r>
            <a:r>
              <a:rPr lang="en-US" sz="2000" u="sng" spc="100" dirty="0" smtClean="0">
                <a:solidFill>
                  <a:srgbClr val="534949"/>
                </a:solidFill>
                <a:latin typeface="Verdana"/>
                <a:cs typeface="Verdana"/>
              </a:rPr>
              <a:t>incurable</a:t>
            </a:r>
            <a:r>
              <a:rPr lang="en-US" sz="2000" spc="100" dirty="0" smtClean="0">
                <a:solidFill>
                  <a:srgbClr val="534949"/>
                </a:solidFill>
                <a:latin typeface="Verdana"/>
                <a:cs typeface="Verdana"/>
              </a:rPr>
              <a:t>, painful, deadly condition</a:t>
            </a:r>
            <a:endParaRPr lang="en-US" sz="2000" spc="100" dirty="0">
              <a:solidFill>
                <a:srgbClr val="534949"/>
              </a:solidFill>
              <a:latin typeface="Verdana"/>
              <a:cs typeface="Verdana"/>
            </a:endParaRPr>
          </a:p>
        </p:txBody>
      </p:sp>
    </p:spTree>
    <p:extLst>
      <p:ext uri="{BB962C8B-B14F-4D97-AF65-F5344CB8AC3E}">
        <p14:creationId xmlns:p14="http://schemas.microsoft.com/office/powerpoint/2010/main" val="2772245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Justifiable Euthanasia</a:t>
            </a:r>
            <a:endParaRPr lang="en-US" sz="4000" dirty="0"/>
          </a:p>
        </p:txBody>
      </p:sp>
      <p:sp>
        <p:nvSpPr>
          <p:cNvPr id="3" name="TextBox 2"/>
          <p:cNvSpPr txBox="1"/>
          <p:nvPr/>
        </p:nvSpPr>
        <p:spPr>
          <a:xfrm>
            <a:off x="435044" y="1747902"/>
            <a:ext cx="8423206" cy="4139595"/>
          </a:xfrm>
          <a:prstGeom prst="rect">
            <a:avLst/>
          </a:prstGeom>
          <a:noFill/>
        </p:spPr>
        <p:txBody>
          <a:bodyPr wrap="square" rtlCol="0">
            <a:spAutoFit/>
          </a:bodyPr>
          <a:lstStyle/>
          <a:p>
            <a:pPr marL="342900" lvl="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Dying from trauma upon arrival or after initial treatment</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White </a:t>
            </a:r>
            <a:r>
              <a:rPr lang="en-US" spc="100" dirty="0" smtClean="0">
                <a:solidFill>
                  <a:srgbClr val="534949"/>
                </a:solidFill>
                <a:latin typeface="Verdana"/>
                <a:cs typeface="Verdana"/>
              </a:rPr>
              <a:t>gums, </a:t>
            </a:r>
            <a:r>
              <a:rPr lang="en-US" spc="100" dirty="0" err="1" smtClean="0">
                <a:solidFill>
                  <a:srgbClr val="534949"/>
                </a:solidFill>
                <a:latin typeface="Verdana"/>
                <a:cs typeface="Verdana"/>
              </a:rPr>
              <a:t>shocky</a:t>
            </a:r>
            <a:endParaRPr lang="en-US" spc="100" dirty="0" smtClean="0">
              <a:solidFill>
                <a:srgbClr val="534949"/>
              </a:solidFill>
              <a:latin typeface="Verdana"/>
              <a:cs typeface="Verdana"/>
            </a:endParaRP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Body will not be functional again even with medical help</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Broken spine, severely maimed</a:t>
            </a: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Dying from illness upon arrival or after initial treatment</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Flat out- white gums, cold</a:t>
            </a: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Chronic condition that will result in pet’s death eventually, painful even with help</a:t>
            </a:r>
          </a:p>
          <a:p>
            <a:pPr marL="800100" lvl="1" indent="-342900">
              <a:lnSpc>
                <a:spcPct val="90000"/>
              </a:lnSpc>
              <a:buClr>
                <a:srgbClr val="DD5928"/>
              </a:buClr>
              <a:buFont typeface="Wingdings" charset="2"/>
              <a:buChar char="§"/>
              <a:defRPr sz="1800" spc="0">
                <a:solidFill>
                  <a:srgbClr val="000000"/>
                </a:solidFill>
              </a:defRPr>
            </a:pPr>
            <a:r>
              <a:rPr lang="en-US" spc="100" dirty="0" smtClean="0">
                <a:solidFill>
                  <a:srgbClr val="534949"/>
                </a:solidFill>
                <a:latin typeface="Verdana"/>
                <a:cs typeface="Verdana"/>
              </a:rPr>
              <a:t>Bad arthritis, cachexia</a:t>
            </a:r>
          </a:p>
          <a:p>
            <a:pPr marL="342900" indent="-342900">
              <a:lnSpc>
                <a:spcPct val="90000"/>
              </a:lnSpc>
              <a:buClr>
                <a:srgbClr val="DD5928"/>
              </a:buClr>
              <a:buFont typeface="Wingdings" charset="2"/>
              <a:buChar char="§"/>
              <a:defRPr sz="1800" spc="0">
                <a:solidFill>
                  <a:srgbClr val="000000"/>
                </a:solidFill>
              </a:defRPr>
            </a:pPr>
            <a:r>
              <a:rPr lang="en-US" sz="2000" spc="100" dirty="0" smtClean="0">
                <a:solidFill>
                  <a:srgbClr val="534949"/>
                </a:solidFill>
                <a:latin typeface="Verdana"/>
                <a:cs typeface="Verdana"/>
              </a:rPr>
              <a:t>Untreatable aggression as </a:t>
            </a:r>
            <a:r>
              <a:rPr lang="en-US" sz="2000" spc="100" dirty="0" smtClean="0">
                <a:solidFill>
                  <a:srgbClr val="534949"/>
                </a:solidFill>
                <a:latin typeface="Verdana"/>
                <a:cs typeface="Verdana"/>
              </a:rPr>
              <a:t>diagnosed </a:t>
            </a:r>
            <a:r>
              <a:rPr lang="en-US" sz="2000" spc="100" dirty="0" smtClean="0">
                <a:solidFill>
                  <a:srgbClr val="534949"/>
                </a:solidFill>
                <a:latin typeface="Verdana"/>
                <a:cs typeface="Verdana"/>
              </a:rPr>
              <a:t>by a behaviorist</a:t>
            </a:r>
          </a:p>
          <a:p>
            <a:pPr marL="342900" lvl="0" indent="-342900">
              <a:lnSpc>
                <a:spcPct val="90000"/>
              </a:lnSpc>
              <a:buClr>
                <a:srgbClr val="DD5928"/>
              </a:buClr>
              <a:buFont typeface="Wingdings" charset="2"/>
              <a:buChar char="§"/>
              <a:defRPr sz="1800" spc="0">
                <a:solidFill>
                  <a:srgbClr val="000000"/>
                </a:solidFill>
              </a:defRPr>
            </a:pPr>
            <a:endParaRPr lang="en-US" sz="2000" spc="100" dirty="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endParaRPr lang="en-US" sz="2000" spc="100" dirty="0" smtClean="0">
              <a:solidFill>
                <a:srgbClr val="534949"/>
              </a:solidFill>
              <a:latin typeface="Verdana"/>
              <a:cs typeface="Verdana"/>
            </a:endParaRPr>
          </a:p>
          <a:p>
            <a:pPr marL="342900" lvl="0" indent="-342900">
              <a:lnSpc>
                <a:spcPct val="90000"/>
              </a:lnSpc>
              <a:buClr>
                <a:srgbClr val="DD5928"/>
              </a:buClr>
              <a:buFont typeface="Wingdings" charset="2"/>
              <a:buChar char="§"/>
              <a:defRPr sz="1800" spc="0">
                <a:solidFill>
                  <a:srgbClr val="000000"/>
                </a:solidFill>
              </a:defRPr>
            </a:pPr>
            <a:endParaRPr lang="en-US" sz="2000" spc="100" dirty="0">
              <a:solidFill>
                <a:srgbClr val="534949"/>
              </a:solidFill>
              <a:latin typeface="Verdana"/>
              <a:cs typeface="Verdana"/>
            </a:endParaRPr>
          </a:p>
          <a:p>
            <a:pPr marL="342900" indent="-342900">
              <a:buClr>
                <a:srgbClr val="DD5928"/>
              </a:buClr>
              <a:buFont typeface="Wingdings" charset="2"/>
              <a:buChar char="§"/>
            </a:pPr>
            <a:endParaRPr lang="en-US" sz="2000" dirty="0">
              <a:latin typeface="Verdana"/>
              <a:cs typeface="Verdana"/>
            </a:endParaRPr>
          </a:p>
        </p:txBody>
      </p:sp>
    </p:spTree>
    <p:extLst>
      <p:ext uri="{BB962C8B-B14F-4D97-AF65-F5344CB8AC3E}">
        <p14:creationId xmlns:p14="http://schemas.microsoft.com/office/powerpoint/2010/main" val="1229676886"/>
      </p:ext>
    </p:extLst>
  </p:cSld>
  <p:clrMapOvr>
    <a:masterClrMapping/>
  </p:clrMapOvr>
</p:sld>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7043</TotalTime>
  <Words>741</Words>
  <Application>Microsoft Macintosh PowerPoint</Application>
  <PresentationFormat>On-screen Show (4:3)</PresentationFormat>
  <Paragraphs>165</Paragraphs>
  <Slides>19</Slides>
  <Notes>9</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Spectrum</vt:lpstr>
      <vt:lpstr>Custom Design</vt:lpstr>
      <vt:lpstr>APA! Medical Clinic Apprenticeships</vt:lpstr>
      <vt:lpstr>Our Mission and Approach</vt:lpstr>
      <vt:lpstr>Traditional Thought </vt:lpstr>
      <vt:lpstr>Our Medical Mission</vt:lpstr>
      <vt:lpstr>Our Resources Are Not Limitless</vt:lpstr>
      <vt:lpstr>Making Medical Decisions</vt:lpstr>
      <vt:lpstr>Medical Care at APA!</vt:lpstr>
      <vt:lpstr>Euthanasia vs. Kill</vt:lpstr>
      <vt:lpstr>Justifiable Euthanasia</vt:lpstr>
      <vt:lpstr>Making it Happen</vt:lpstr>
      <vt:lpstr>Staffing Overview</vt:lpstr>
      <vt:lpstr>Where We Save Money and Time</vt:lpstr>
      <vt:lpstr>Where We Save Money and Time</vt:lpstr>
      <vt:lpstr>What We See and Treat</vt:lpstr>
      <vt:lpstr>What We See and Treat</vt:lpstr>
      <vt:lpstr>Maddie’s Clinic Apprenticeship  for Vet Techs</vt:lpstr>
      <vt:lpstr>Maddie’s Clinic Apprenticeship  for Clinic Managers</vt:lpstr>
      <vt:lpstr>Maddie’s Clinic Apprenticeship  for Veterinarians </vt:lpstr>
      <vt:lpstr>PowerPoint Presentation</vt:lpstr>
    </vt:vector>
  </TitlesOfParts>
  <Company>Austin Pets Alive!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Powers</dc:creator>
  <cp:lastModifiedBy>Jessica  Powers</cp:lastModifiedBy>
  <cp:revision>65</cp:revision>
  <dcterms:created xsi:type="dcterms:W3CDTF">2016-12-29T16:59:19Z</dcterms:created>
  <dcterms:modified xsi:type="dcterms:W3CDTF">2017-06-12T20:25:57Z</dcterms:modified>
</cp:coreProperties>
</file>